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60" r:id="rId6"/>
    <p:sldId id="291" r:id="rId7"/>
    <p:sldId id="272" r:id="rId8"/>
    <p:sldId id="286" r:id="rId9"/>
    <p:sldId id="292" r:id="rId10"/>
    <p:sldId id="261" r:id="rId11"/>
    <p:sldId id="262" r:id="rId12"/>
    <p:sldId id="264" r:id="rId13"/>
    <p:sldId id="265" r:id="rId14"/>
    <p:sldId id="263" r:id="rId15"/>
    <p:sldId id="277" r:id="rId16"/>
    <p:sldId id="278" r:id="rId17"/>
    <p:sldId id="269" r:id="rId18"/>
    <p:sldId id="268" r:id="rId19"/>
    <p:sldId id="279" r:id="rId20"/>
    <p:sldId id="280" r:id="rId21"/>
    <p:sldId id="283" r:id="rId22"/>
    <p:sldId id="284" r:id="rId23"/>
    <p:sldId id="270" r:id="rId24"/>
    <p:sldId id="289" r:id="rId25"/>
    <p:sldId id="285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00" autoAdjust="0"/>
  </p:normalViewPr>
  <p:slideViewPr>
    <p:cSldViewPr>
      <p:cViewPr>
        <p:scale>
          <a:sx n="70" d="100"/>
          <a:sy n="70" d="100"/>
        </p:scale>
        <p:origin x="-107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71102-0C36-4C98-923B-497DC4129F3A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4392-74BF-4B81-A2B9-1854B44F105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5A9E6-3DBD-4C0F-A4F2-80E2FA774904}" type="slidenum">
              <a:rPr lang="it-IT" smtClean="0">
                <a:latin typeface="Arial" pitchFamily="34" charset="0"/>
              </a:rPr>
              <a:pPr/>
              <a:t>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54050"/>
            <a:ext cx="4630737" cy="3473450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395" y="4344488"/>
            <a:ext cx="5007178" cy="4128567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430033-05BA-414B-81AE-20D4FA98F726}" type="slidenum">
              <a:rPr lang="it-IT"/>
              <a:pPr/>
              <a:t>12</a:t>
            </a:fld>
            <a:endParaRPr lang="it-IT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5113" indent="-265113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n"/>
            </a:pPr>
            <a:r>
              <a:rPr lang="it-IT" dirty="0" smtClean="0">
                <a:cs typeface="Arial" pitchFamily="34" charset="0"/>
                <a:sym typeface="Symbol" pitchFamily="18" charset="2"/>
              </a:rPr>
              <a:t>Il test è poco sensibile perché molti soggetti con asma </a:t>
            </a:r>
            <a:br>
              <a:rPr lang="it-IT" dirty="0" smtClean="0">
                <a:cs typeface="Arial" pitchFamily="34" charset="0"/>
                <a:sym typeface="Symbol" pitchFamily="18" charset="2"/>
              </a:rPr>
            </a:br>
            <a:r>
              <a:rPr lang="it-IT" dirty="0" smtClean="0">
                <a:cs typeface="Arial" pitchFamily="34" charset="0"/>
                <a:sym typeface="Symbol" pitchFamily="18" charset="2"/>
              </a:rPr>
              <a:t>non presentano reversibilità, particolarmente quelli già in trattamento. </a:t>
            </a:r>
          </a:p>
          <a:p>
            <a:pPr marL="265113" indent="-265113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n"/>
            </a:pPr>
            <a:r>
              <a:rPr lang="it-IT" dirty="0" smtClean="0">
                <a:cs typeface="Arial" pitchFamily="34" charset="0"/>
                <a:sym typeface="Symbol" pitchFamily="18" charset="2"/>
              </a:rPr>
              <a:t>Il test non consente una distinzione sicura tra asma e BPCO, ma aumenta la probabilità diagnostica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4392-74BF-4B81-A2B9-1854B44F1050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41260F-B17A-46AF-9922-FDB2DD2C9045}" type="slidenum">
              <a:rPr lang="it-IT"/>
              <a:pPr/>
              <a:t>17</a:t>
            </a:fld>
            <a:endParaRPr 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73016-58D6-4744-938C-13ADCC4FA76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4392-74BF-4B81-A2B9-1854B44F1050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4392-74BF-4B81-A2B9-1854B44F1050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EC3A17-C00C-4E64-9E1C-79ED37C8745E}" type="datetimeFigureOut">
              <a:rPr lang="it-IT" smtClean="0"/>
              <a:pPr/>
              <a:t>05/03/2013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E7D470-CF13-4840-B1D0-32542084498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it/url?sa=i&amp;rct=j&amp;q=&amp;esrc=s&amp;frm=1&amp;source=images&amp;cd=&amp;cad=rja&amp;docid=gRTKoyOBs2LaVM&amp;tbnid=zhDzI9tZPvTZnM:&amp;ved=0CAUQjRw&amp;url=http://www.asp.crotone.it/index.php?id=184&amp;ei=4rYjUeyAJMOD4ASCt4GYCw&amp;bvm=bv.42553238,d.bGE&amp;psig=AFQjCNE1pP1J2nLBkTu2OMjCzKjdVBJItg&amp;ust=136138145177382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XtM8N2DfYWBiWM&amp;tbnid=6DAqEvvP7C_UwM:&amp;ved=0CAUQjRw&amp;url=http://www.google.it/url?sa=i&amp;rct=j&amp;q=&amp;esrc=s&amp;frm=1&amp;source=images&amp;cd=&amp;cad=rja&amp;docid=XtM8N2DfYWBiWM&amp;tbnid=6DAqEvvP7C_UwM:&amp;ved=&amp;url=http://robertominelli.blog.tiscali.it/2010/04/&amp;ei=L7cjUcqmD-uO4gSas4CICg&amp;bvm=bv.42553238,d.bGE&amp;psig=AFQjCNGSoCTUsYY-c0sFTvc28W7BUawJMA&amp;ust=1361381551663562&amp;ei=hbcjUYrMGYfltQa_0oC4CA&amp;bvm=bv.42553238,d.bGE&amp;psig=AFQjCNGSoCTUsYY-c0sFTvc28W7BUawJMA&amp;ust=136138155166356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it/url?sa=i&amp;rct=j&amp;q=&amp;esrc=s&amp;frm=1&amp;source=images&amp;cd=&amp;cad=rja&amp;docid=qyJ6fgUqwI4V-M&amp;tbnid=eN0FHa6PS-KZrM:&amp;ved=0CAUQjRw&amp;url=http://psicologipsicologiaedintorni.wordpress.com/tag/depressione/&amp;ei=KLYjUfC5HsWI4ATs9IHQAw&amp;bvm=bv.42553238,d.bGE&amp;psig=AFQjCNF6c9g3ExXdyBW_1b9k4xKFADlmyA&amp;ust=136138126264302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685800" y="2030983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Dipartimento di Pediatria</a:t>
            </a:r>
            <a:br>
              <a:rPr lang="it-IT" sz="3600" dirty="0" smtClean="0">
                <a:solidFill>
                  <a:srgbClr val="FF0000"/>
                </a:solidFill>
              </a:rPr>
            </a:br>
            <a:r>
              <a:rPr lang="it-IT" sz="3600" dirty="0" smtClean="0">
                <a:solidFill>
                  <a:srgbClr val="FF0000"/>
                </a:solidFill>
              </a:rPr>
              <a:t>Casi clinici del mercoledì </a:t>
            </a:r>
            <a:br>
              <a:rPr lang="it-IT" sz="3600" dirty="0" smtClean="0">
                <a:solidFill>
                  <a:srgbClr val="FF0000"/>
                </a:solidFill>
              </a:rPr>
            </a:br>
            <a:r>
              <a:rPr lang="it-IT" sz="3600" dirty="0" smtClean="0">
                <a:solidFill>
                  <a:srgbClr val="FF0000"/>
                </a:solidFill>
              </a:rPr>
              <a:t>20 FEBBRAIO 2013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3908648"/>
            <a:ext cx="7560840" cy="17526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UN CASO </a:t>
            </a:r>
            <a:r>
              <a:rPr lang="it-IT" sz="3600" dirty="0" err="1" smtClean="0"/>
              <a:t>DI</a:t>
            </a:r>
            <a:r>
              <a:rPr lang="it-IT" sz="3600" dirty="0" smtClean="0"/>
              <a:t> ASMA CHE NON RISPONDE AL TRATTAMENTO</a:t>
            </a:r>
            <a:endParaRPr lang="it-IT" sz="3600" dirty="0"/>
          </a:p>
        </p:txBody>
      </p:sp>
      <p:pic>
        <p:nvPicPr>
          <p:cNvPr id="5" name="Picture 2" descr="C:\Users\Robert\Desktop\CASO CLINICO 1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4664"/>
            <a:ext cx="1296144" cy="129614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868144" y="567344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AIF</a:t>
            </a:r>
          </a:p>
          <a:p>
            <a:pPr algn="ctr"/>
            <a:r>
              <a:rPr lang="it-IT" sz="2000" dirty="0" smtClean="0"/>
              <a:t>Dott.ssa R. Kosova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1560" y="5673442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TUTOR</a:t>
            </a:r>
          </a:p>
          <a:p>
            <a:pPr algn="ctr"/>
            <a:r>
              <a:rPr lang="it-IT" sz="2000" dirty="0" smtClean="0"/>
              <a:t>Prof. P. </a:t>
            </a:r>
            <a:r>
              <a:rPr lang="it-IT" sz="2000" dirty="0" err="1" smtClean="0"/>
              <a:t>Siani</a:t>
            </a:r>
            <a:endParaRPr lang="it-IT" sz="2000" dirty="0" smtClean="0"/>
          </a:p>
          <a:p>
            <a:pPr algn="ctr"/>
            <a:r>
              <a:rPr lang="it-IT" sz="2000" dirty="0" smtClean="0"/>
              <a:t>Dott. F. Antonelli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505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dirty="0" smtClean="0"/>
              <a:t>Considerato un miglioramento del quadro clinico dopo qualche giorno, dimessa in terapia con: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Salbutamolo+ipratroprio</a:t>
            </a:r>
            <a:r>
              <a:rPr lang="it-IT" dirty="0" smtClean="0"/>
              <a:t> bromuro per via inalatoria</a:t>
            </a:r>
          </a:p>
          <a:p>
            <a:r>
              <a:rPr lang="it-IT" dirty="0" smtClean="0"/>
              <a:t>Prednisone: 1 mg/kg/</a:t>
            </a:r>
            <a:r>
              <a:rPr lang="it-IT" dirty="0" err="1" smtClean="0"/>
              <a:t>die</a:t>
            </a:r>
            <a:r>
              <a:rPr lang="it-IT" dirty="0" smtClean="0"/>
              <a:t> per un totale di 5-6 giorni</a:t>
            </a:r>
          </a:p>
          <a:p>
            <a:pPr lvl="0">
              <a:buNone/>
            </a:pPr>
            <a:endParaRPr lang="it-IT" dirty="0" smtClean="0"/>
          </a:p>
          <a:p>
            <a:r>
              <a:rPr lang="it-IT" dirty="0" err="1" smtClean="0"/>
              <a:t>Omeprazolo</a:t>
            </a:r>
            <a:r>
              <a:rPr lang="it-IT" dirty="0" smtClean="0"/>
              <a:t>:  20 mg/</a:t>
            </a:r>
            <a:r>
              <a:rPr lang="it-IT" dirty="0" err="1" smtClean="0"/>
              <a:t>die</a:t>
            </a:r>
            <a:r>
              <a:rPr lang="it-IT" dirty="0" smtClean="0"/>
              <a:t> al mattino</a:t>
            </a:r>
          </a:p>
          <a:p>
            <a:pPr lvl="0"/>
            <a:endParaRPr lang="it-IT" dirty="0" smtClean="0"/>
          </a:p>
          <a:p>
            <a:pPr lvl="0"/>
            <a:r>
              <a:rPr lang="it-IT" dirty="0" err="1" smtClean="0"/>
              <a:t>Claritromicina</a:t>
            </a:r>
            <a:r>
              <a:rPr lang="it-IT" dirty="0" smtClean="0"/>
              <a:t>: 15 </a:t>
            </a:r>
            <a:r>
              <a:rPr lang="it-IT" dirty="0"/>
              <a:t>mg/kg/</a:t>
            </a:r>
            <a:r>
              <a:rPr lang="it-IT" dirty="0" err="1"/>
              <a:t>die</a:t>
            </a:r>
            <a:r>
              <a:rPr lang="it-IT" dirty="0"/>
              <a:t> in due somministrazioni al giorno </a:t>
            </a:r>
            <a:r>
              <a:rPr lang="it-IT" dirty="0" smtClean="0"/>
              <a:t>per un totale di 14 giorni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25602" name="AutoShape 2" descr="data:image/jpeg;base64,/9j/4AAQSkZJRgABAQAAAQABAAD/2wCEAAkGBhQSERQUExQWFRUVGBwVFxYXGRgcFxYYFRgYFxgXFRoZGyYeHRojHBsYHy8gJCcpLCwsGB8xNTAqNSYrLCkBCQoKDgwOGg8PGjAkHyQvKTUsLDM0LS4sLTAtLC4vLCwsLywvLyktLCwsLCwsLCwpNCwsLCwpLCwpLCwsLCwsLP/AABEIAOYA2wMBIgACEQEDEQH/xAAcAAEAAgIDAQAAAAAAAAAAAAAABgcFCAEDBAL/xABREAABAwIDBAUGCAsECQUBAAABAAIDBBEFEiEGBzFBEyJRYXEyUoGRobEIFCNCU3KSshczQ2KCk8HC0dPwc6KjwxUkJTQ1VLPS8URjdIPhFv/EABoBAQACAwEAAAAAAAAAAAAAAAAEBQIDBgH/xAAxEQACAQMCAwcDBAIDAAAAAAAAAQIDBBEhMQUSQRMUIjJRYaFxkeFSgbHwM9EjQsH/2gAMAwEAAhEDEQA/ALxREQBERAEREAREQBERAEREAREQBERAF11FS2Npe9zWNbqXOIDQO0k6BdWI17IIpJpDZkbHSOPY1gLj7Atapa2u2lxAxNcWRAl4YSeigjBtmcB5T9QL8STyHAC/KfeHhz5OjbW05fwt0jbE9jXE5XeglSJUtjPwdIhSH4tNI+qaL3kLRHIRxaGgdS/Iknv7Rg9iN7VRhN6PEopnMjFmCwE0fY3rkB0duGunK4sABsKqa3v74X08ho6F4ErbiaUAHIbW6Nl7jOOZ+abDje3k2s+EPHJTPjoopmSvBb0kmQdGDxcwMc67uy9rHXW1lG91m6aWvlbU1bXNpQc/WuHVBOtm88nMv58BxJaBxgP/APRvg+OwS1UkYuW5pM5eBxLIZCc405NN+V1K9kvhCC/RYlEY3g5TLG02FtD0kZOYEc8t/qhXPFEGtDWgNa0AAAWAA0AAHAAKLbZ7sqPEgTLHkmtpPHYSd2bk8dzr9xCA7qzeTh0VOKh1XEY3eTldme49gY3rX4XBGl9bKr9ovhFyOdkoKcAHQPmGZ5J4ZY2GwPiXeC7m/BnF9a827oNfX0yn+xO6yjw3rRtMk1rGaSxcO3IODB4a9pKAq3C9/tfA9vxyna+MnWzHRPtpfIScptxsR6QrxwPaCGrp46iF145G5hewI1sWuF9CCCD3gr21NKyRpbI1r2ni1wDmnxB0SlpWRsayNrWMaLNa0BrWgcmgaAIDtREQBERAEREAREQBERAEREAREQBERAQTfbUFuC1NvnGNvoMrL+wW9Ki/wbKVopauS3WdK1hP5rGXA9b3etWhtJgEdbSy0018kosS02cCCHNcO8OAOumixuw2wsOFwvihfI8SP6QmTLe+UNsMrQLaICSrGY3szTVjQ2pgjlA4Z2glt/NdxHoKyaICJUe6fC4nh7aOPMDmGYveL/Ve4j0WspaAiIAiIgCIiAIiIAiIgCIiAIiIAiIgCIiAIiIAiIgCIvDXY7Tw/jZ4o/ryMb94jtCA1u3j7U1dXi01M2eQRib4tHG1xDOq7o9WtNnEuvqdfDgPVtXu9qMMpXVDa97rOa3K0PZfMbA3Eh4eCj2ymIxSYwyoqHtjZ0z6hznHTN1pG9vF+VTre5tlST0IigqGSPdK12VhJ6rQ699LcS3j+xR6k5qcUtupuhGPI29yY7i9ramtpJRUydIYXtY158stLb9c/OPede0lWWqP+DzjUENPUtlmijc6Vpa18jGucAzUtDiCQropMQjlBMUjJANCWOa4A9hsVINJ6EREAREQBERAEREAREQBERAEREAREQBERAEUd2t2/o8OZeolGci7Ym9aV3g2+g73WHeqaq/hGVZqC+KGIQcBE+5dYcXF4I6x8LC3A8SBsOiq7Z34QVDPZtQ19K7td1479gcwZvW0DvVjYbisNQwPglZKw/OY4OHrB49yAq34R2JFlHTRtJHSTFxsSLiNhFjbld4VR4Hse2eFshe4ZidA0cnEcfQth9427WPFmw55nxOhLspaA4ESZcwc02N+q2xv28bqht5WwJwiSGNtQ6UStc4dXJlykC2jzfj3LCpGUliLwZwlFPxLJ2t2Ah5vlP2R+6vp2wMB4GUelv8A2LKYDublqaeGc1uQSxtktkc4jMAbfjBdZKXcQ7L1a52b86M29kl1Bcmn/k+CYksf4/kiNVsNCxj355AGtLvm/NF+xe7cOJTi8Yje5rMj3SgGwc0MIAcOBGdzCoptRgc1DUOp5XhzmgG7XOLSHC44gHhysr33O7rZcNfLUVD43PkYGRiMkgMJD3FxLRqSGcOw9qmUlJLLeSLUcW9FgtJERbTUEREAREQBERAEREAREQBERAERVptzvwpaPNHTWqZxp1T8kw/nvHlEea3wJCAsDE8ViponSzyNjjbxc8gDw7yeQGpVHbe7/nyXhw68bOBqHDru5fJtPkj849buaoNX1uIYzL0kzy5oJsT1YYweUbRpfwuTzKkuCbHw09nW6SQa53cvqt4DxNz3qNVuYU9N36EyhZ1K2uy9SJ4dslUVTzLO5zQ85nPkJdI+/OxNye93tU3wnZ6GnHybNbWL3auPp5eAsskh71VVbidTfb0LuhaU6OqWX6mKr9l6ebyomg+czqn2aH0grBnY2emf0lFUPY8fnFj/AAzt4+BACmS4XkLipDZmVS1pVPNExWG768UoSGVkTZ29rxkeR+bIzqH0tJWC3r7wIcVfTSRMkjMbHNe1+XQucCMpBNx6B4KYSwhwLXAOB4gi4PiCoxiuwEMlzETE7s4s9XEeg+hT6d9F6TWCrrcNktabz/JbmxH/AA2j/wDjx/cCzd1r/hO1WI4SQ195acaZHEujtp+LfxYe7h+aVa2ye8ekrwGsd0cx/IyGzifzDwePDXtAWipSfmWqPIzx4ZaP3Kr32MAxO9uMMZPeesPcAtm8PPyUf1G/dC1k33H/AGl/9LPe9bJbOf7pT/2Mf3Gqyo+RFfV87MiiItprCIiAIiIAiIgCIiAIi8uJ4pFTxulnkbHG3i55AA7teZ5DiUB6lH9r9uqXDY89Q/rO8iJusklvNb2fnGwHaqu2x+EP5UeHR93Tyj0Xjj9xd9lV3SbN1VdJ01XJJra75SXSOA4ABxuBbmdOwFYTqRgsyZsp0p1HiCyZfa7etXYq8wQB0MLtOijPWeO2V+lx3aN7b8V04HsA1tnVBzu+jHkj6xHHwGnipLhmER07MsTQ0czzd3uPP+uC9iqq15KWkNF8l3b8PhDWer+D5jiDQAAABoABYADkByX2uAiglkc+C4RcoAi4XKA4XKXRAfLmgix1B4jkfFRrF9hIpLui+Rfx08gnw5ej1KTrhZwqSg8xZrqUoVFiayVVj9NUNma6s6STyW581y9rdAGvIOtu0EjmFspu82/oKyGKCnkLHxsawQSn5WzG20JPymg4gnvsq9np2vaWvaHNPEEXB9BUOxrYKx6SlOVwN8hPMagsdyPcfWrOjeRek9P4Ke44fKPip6r06/k2nRa7bJb8ayicIMQY6djdMztKhg7bnSQfW1PnK8dmtrqWvj6SmlbIPnN4PYex7TqPceRKsM5KtrGjMwiIh4EREAREQBFjdoNo6eihM1TI2Ng7eLj5rG8XO7gtetvN8tViDjBS54IHHKGt/HS3065bwB8xvbqXIC0Nu99lLQ5ooLVNQNC1p+TjP/uPHEg/Nbr2lqpTEarEcZl6Wd5LL9XN1YWA8o2j3gEm2pXv2f2Ca0NfUDM/j0fzW9zreUfZ4qYBluXDSwCrq16lpD7ltb8OcvFV09jA4BshFTdY/KSeeRo36o5ePHwWeXzJKG+U4NHeQPevHLj1O3yp4h+k0n2Kuk51Hl6ltFU6S5VhI9y5Kwcu2tI38tf6rXn25V4pd4lOPJbK79Fo97v2LJUKj/6sxdzRW8kSlFCZd5Y+ZAfEvA9zSvK7eHO42jhZ6nOPsIWxWlV9DS76guv8lgIoKzEcWm/F08tjwyU7iO3i5p5d6+48Kxt2ohqezVgHsIHuWXc5dWjW+IU+if2JunrUQfsvjrvyco8HxD3OC62bAY3JxbKOXWqGD2dJ+xe919Zo8d+ukGTO39WXw+do4uaPEgW9aizNzWJyeW+Jt+OeUnhyOVrl3fgGrPp6b1y/y07tDrMxd/PpT+fwZ/47H9Iz7Tf4p8ej+kZ9pv8AFYEbhaz6en9cv8tPwC1n01P65f5a97vS/Wed/qfo+TPfHI/pGfbb/FPjsf0jPtN/io9JuIrRwlpj+lIP8tfH4Cq76Sm+3J/KXvdqX6x36p+j5MvilHTVDcspjd2HM0Ob9U308OCg9bhk1BKJqWc9XVskbwHs7nBpvb2Hn2LIbQbpqujp5KiV8BZHa4Y55d1nNYLAxgcXDmo3gGAy1tQyngaHSPvlBIaOq0vOp0GjSpdvS5fLPKIVzcKp5oYfqXhu637smywYgWxy8Gz6CN/9oODHd/k/VVwtdcXGoWr34CcV+hj/AFsf8VaW5nAcVpOlhrrtp2NAhY5zHkOJ16NzHGzABq06XcLc1MIBaCIiAIiIDXXensPi9VXSzGB80Wctg6NweGxjRoDAbtJABOg1JUDr9ka+jZ00tPPC0G3SFrmgF2gF+V1uMoTvmoelwaqAFywMkHdkkYSfs5kBr/s1sviGIRvfBIXNY7K7NMRqRcaErKndFivaz9cFmtwNXZ1XH2tjkH6Je0/eCz22W+BtFUvp205kdHlzOc/K27mh2gDSSLEdnP0wpTnzuEEiZGMXBSk2Q1u4quOplpge98hPsiKyFNuBl/KVcbfqxud7y1dUu+PEpfxFKwA8Mscrz28b24dyj2K7xsVzZJZ5ISeQY2IgHno0Ot3rZyXDWXoae0t84WrLBpNwtKAOknneeeXI0H0ZXEetc4JsTgT5TFG9s0rCWlj5nXJHGwGUPA/NuNFFjsJVz/71XPdfiM0kn33AexQzAh0OIQZvyVTHm/Qlbf3LbVs69OOajazsRbbiVrczcaOHjfc2LptiKCO2Wkp9O2Nrj63AlZmKNrRZoDR2NFh7F9Fcf1xVO5N7l4opbH0SuFwixMjnMq32l31R0s8sDKZ8jonlhLnta0lpsbWDjb1Kx1Sm/jDmMqKeRrWtdIx4eQLFxY5ti7tNnAX4+oKRQjGU8SNFeUoxzE89bv1rHXEcUEfZo5zva6391YXEd5mKHR9Q+O4uA1jI9DzBDQbacbqdbJUUQpYJGRMa50bS5waA4m1iSeOpuVEd7DR0sB5lhF/B2nvPrXRT4ZClR7TTp09TkaHHZXF13fla31z6ex0RYTi1SxrzPK5rgHNL6gm4Oo0zG3HsWNxagrMPkjkMxa99yHRyPzdXLe507QrL2QP+o0/9mPeVEN7D+vTjsa8+st/gpNaypU7ftFvp8kK04vc177sJY5cy+umfcuXYvEpKigppZXZpHx3cbAXNyL2Fhy5LNf1yUe3exluGUYP0IP2iXD2FSC39aLj5+Znfw8qIZvhmy4VMNes6Nv8AiNdr9lQP4PVEH4qXH8lA9w8XOZH29jipbvxmthrR507B42ZI7X1D1Lw/Bpo7vrZexsUY/SMjj91qsbVeAg3PnL2REUojBERAEREAWI2uoemoKuIC5fBI0eJY63I87LLrhzbix4FAavbkazJiRb9LC9vpGWT9wrx74IMuLTG1szY3Dv8Akmtv6wR6F1bFj4rjcLHcWVDoD+kXQns7VJN/WH2nppvPjdGfGN2YeyT2KM9K690b1rS+jJZRy5o2OHBzGkDkAWggAKuN61NaeF/nRlvpY4n3OCy+EbwKWKlha9zy9kbWua1pNi0W4mw5DnzUY222sjreiEbHN6Mu1da5zZeQJ7O1dNd16U6GFLXQ4LhVlcUb3mcGo+JZ+/4LOwKp6Smhf50bCfHKL+26qTa+Doq+e2nX6QfpgP09a9mDYxiJibHTCQxsu0FsYIGt7F5ae3t4FYrH6eobKDVZuke0O6xBJb5I4HutbuUW6uFWoxXK9OvQsuGWLtLqbc44ecJPXfK0+htPTTh7GvHB7Q8eDgCPeuy6w+x0ubD6M3veni9YjaD7QsuuQaw8Hep5Q/rvRchcLE9OVUu/6HqUbux0re/URn9ntVsqtt+8N6GF3mzgd3Wjk4+pb7d4qI011mDK9wjeO6np44RCHZBbMXnUXJ4W04248lhtpNp31rmOe1jcgIGW+tzfW5Kne7zDoX0bXuijLw5zS5zGlxsbjUi/A2WL3rgA0wFhpJoPFn/6usqU6rtueU9MLQ4O3r2q4g6UKWJZlmWfrnT3I3RS18zGxxGd0bRlAZmDAO+1h61i66kfFI5koIe09YEgkG1+IJVxbFS5qCn7mkfZe4fsVaYyzp8Tkb59R0Y4efkHHRabmgqdKM3JvP8Aol8PvXXuqlFQUVHO27ecGxGyNA+GhpopfLZE1ruGhtw07BYehZZcuRcm3l5O2SwsFXb+6m1NTM86VzuPmMtw5+Xx/is/8HOjy4dNJzkqCPQxjAPaXKF7/aq8tJH5rHv+25rf3Fae5ai6PBqXSxfnkPfmlfY/Zyq1t1imisrvM2ThERSDSEREAREQBERAan7dsNJjtQ7zKkTj9NzZh2ecrL324Z0uHdIPyEjX/oP6h9pYfQoTv9oOjxdzvpoo5PUDF/lq0xF8dwgA6mekH23RC3bqH29SiXD5ZRkSaK5oyiUpu9wCnqjL0zS4sylozEAg5r3trxA581Jds9m4I6GQxRMYWFrrtb1rBwaetxtZx5qBbP4/JRSvc1oJLSwtfcAag6gEG4I96zdTtNiFbG6NlOXMeLERRSONr349bs96vadehGg4yXi16f8ApylzZXtS9VSEvAnF4zppjOhkt1FbpPEeRbIPTdrv3V5d68NpoHdsZH2XE/vLxYVu9xW+aKnmiJFrlwiNuw5nNNtPcsyNzOJSi8kkQI0Aklc4+IytcLenko0r+n3fsX9/3JsOEzV87uL0fTHtj8lpbtz/ALLo/wCz/fcpIsZsxgxpKSCnLg4xMylw0BNyTbuuSFk1zc3mTaOtgsRSH9f+URFgZHKge+mnzYW428iWN3rzNuftKdrwY5gkVXA+CYEsfa9iWkEG4ItzBAKzpy5ZJmE480WilN320lPBTPZNK1h6QuAIdcgtZroDzBWL3h43BUuhdDJnytcHDK4W1BHlAcdfUrIj3FUI4y1J7s8Y/wAte6HcxhreLJXaW60p9fVA1V5LiqdLssaHOQ4FGF07pN82ummNVj0yQLY3bKmgpI45XkOaXaBjjoXFw1A71Htkh0+MU55OqhJ2aB/Sfs4K4/wP4Z9C79bJ/wBy9+B7u6GkmE0MREjQQ0l73WzCxIDjYG1xfvK01uJdrTUGtlp/cki14RG3rTrResnl/fOmhJURcXVMXxQm/CpzYkG/Rwsb6y9/7wWxGxlH0WH0cdrFlPED49G2/LtutZt5B6fGZ2jiZGRDhxDGM8OK2wjYGgAaACw8BorqksQX0Kio8zZ9IiLYYBERAEREAREQFB/CUobT0c3nxvj/AFbmuH/UKle6ur6TCqY31aHRnuySOAH2bLx/CQoc1DTy82T5PRJG4+9gXg3F1eagkZfWOd3oD2MI59ocot0swJNs8TJ//o+LOX9FHnPF+RuY+LrXPrXouuqoqWxjM9zWN85xDR63GyjmJ7zcPgNnVLXnsiBf6yy7faq5RlLYnNxjuSj0oqxrd/NM38VBNJ9YsYOPK2Y+xYt+/wDdyowPGYn3RhbFb1H0MHXprqXFbuXBKgOxG9YYhUdAacxOLXPDukzjq2NiMje/XuHap+tc4ODxI2RmpLKOFyuLosDIKB7Ub3YKKokpzDLI+OwJBaGkuAdobk6A9n8VPFrpvT6mMTk66xu/woypFvCM5YZorzcI5RMXb9JH6Q0JJvYXkLvY2Ps5XXX+E7GJNYsP01t8hUO9ocBorfCJ2kFtE558VqPZFSDeXjDNZMNNuJPQ1DdBx+cbeK6vw7ysdllogHA6jpHNIGh4OYdbfsVwLXDHWGuxyRnHpaoQ/oNeIr+hrVupclTOY7Ei2vqtWWDYqmnzsY8AgOa1wB4gOAIB1Outl2og4jxUIvzXrDYTUbSNGpvXl3flZMXHh+a1bVLVndT8rj8DjfWSWTvFo5XanxstpleJYWCnerCIi9PAiIgCIiAIiICBb8aLpMGqDzjdHIPRI1p/uuKrXcDWdarivxEcgH1S9p+81XTt5R9LhlazmaeS3i1hc32gLXvcjWZMSLb/AI2F7fS0tk9zCtNdZps20XiaPbv5kPxynbyEFx4mSQH3D1Js7sBSvgilfneXsa4gus0EgEgZQDoe9erf7THpaSTkWPZfndrg7X0PHtWMwLeHBBSwxvbI57G5Tla22hNtS4crclO4U6OP+XGMdfqUvH43TSVtnOdcemDGbxsBip3QGFgYHNcCBfUsLddSeTlKNiMBpjSRSdExzpG9dzwHG4cWm2a4A05KH7Y7YsrWMa2JzMji7M5wN7ixFgO4c187PY3iAiEdK1zmNJ4RBwBJzEFxb334qbGrRjcSlFZWNMIralrdVOHwhOXLJPVt7rXdrPsfWwlV8VxenvymMLvB94j96/oWya1OruljncZLslD8zuAIcTmvpp3rZ3ZeKdtJCKqQSTFt3vFtcxzAaAA2aQL21tfx5y9jiWTsrKeY439+hlVwiKvJ4WvW+SMDFZbc2Rk+PRtHuAWwq183zf8AFZP7OP7gUu08/wCxFufIX9Rn5Nn1W+4LuXTRj5Nn1W+4LuUVnFs4e+wJPAa+pa67rnGTGYHHUl0jz+qkcfar82hqOjpKh/mQyO+yxx5qitzEObFYza+WOR3h1C2/963pUuhpTmy24avE37o2EXRWy5I3u06rHO1tbqgnVd6wu2dT0eH1br2tBIB4uYWj2lRYrLSOnk8LJUG4WmzYxGbHqRSO05Xbk17utb0hbPLXP4OVNfEZn8mU7h6XSR29gK2MV4UwREQBERAEREAREQHxNEHNLTwcCD4HRalbv5TT4xTB2hExhPi/NF7ytuFqRtcDS43UO+jqzKPAydKPYQsZLKaPYvDTLP33Yb0mHtkAuYZWuJ7GvBYf7xYq83cYLT1Al6WMPfGWkXJtZwPzQbHUc+1XjtZh/wAYoqmIC5fE8N+sG3Z/eAWvOxO0TKOaR0mYtczLZoBObM0jiQOGZecKqRU1z7Ij8cpVJ0JdjnmaWMb7/wCixdo8BidRzNZFG0tY5zMrGggtGbSw0Jtb0qK7qKyz54vOa2QfonKfvD1Lurd6wIIjp7g6Xe791o/aoTg+MSU0vSREB1i3UXFjx0V3WuaSrQqQ6bnNWfD7qVnVoVlhyw45fX5xsiQ7zaLJWB/KVjT6W3YfYG+tXvsfVdJQUj+N4I7+IYGn2grXrEX12IOa4wySFosOjidaxJPzQf6CvzYDDJafDqeKcWka03be9g57nNae8NIv2EKg4lOE5OUfU6zhFKpRoxp1N0sfbb4JAn9f+FyuFUF0crXXe22+LzgcSIh64Y1sSteN4sWbHJmji6SIeuOIKXaed/QiXXkNiAi5K4UU4wwe3UgGG1hP0Eg9JaQPaVUe4uO+IyHzad59b4hr6yrL3rT5MJqe8Mb9qVgPsuoBuDi/1qpdfhCBb60jT+77VMp6UZMuuFrr7l1qI72anJhNR2uyM585GX9l1L1XO/Opy4exvnzt9TWSH32UeiszR0FV4gzp+DRS/wC/SW+iYD+scf3VeKqj4OVLlw6Z/N9QRy4Mjjt7S7+irXVyVIREQBERAEREAREQBau79aIx4zM76Vkcg/ViM+1hW0S18+ElQ2rKWXz4TH+qkLv8wICzdnKvpaSmk5vhjcfEsaT7brBzbqMMc4uNNYuNyGvla3Xsa19gO4cFhNgd4NHDhtOyeoYySNrmuaQ4uAD3ZdGtPFuVZaXe5hjf/UF31YpfeWBVPJUjJ8uSzUoSiubBkKTd3h0fk0cR+uC//qErMUmFQxaRQxx/UYxv3R/VlCp99uHt4dM/wjHszPC8U2/ikHkwTu7L9G33PKdnVlumOektsFmly4VSzb/ma5KNx7LygeN7RleOff7Kb5KSMdmZ7neuzW39iK2qeg7en6lyoqLm37Vp8mKnb+jIT7ZF0nfjX+bB9h38xZd1qHneYF9f1xWvW1EWbaBzeF6qMeF3Rhdn4acR86L9W1RKpxqV9SaouAmMnTZgBYPzZgQOFgeSkUaEoNtka4qqpHETbBcLXD8LGJ/81/hwfy0/Cxif/Nf4cH8tae6T9Uc/3Gp6r+/sWfvvq8mGhv0kzG+gB7/e0KP7gI9a13dEO/XpT+xV3j+19XWhgqZTIGEloysaAXWueo0X4DivPhG0VTS5vi8z4s9s2R1s2W9r+Fz61IVFqlydSzs49glk2ruqk3/VJy0bORMrz4jowPeVAmbe4keFXUHwcSvJikldVSR/GOnlefk484cSbnyW3HMn2rClbOElJsn1LhTjhI2N3H0uTBqc83mR59MrwPYAp4sVsphPxWipoDa8UTGOtwzBozn0uufSsqppECIiAIiIAiIgCIiAKDb1t3X+lYGZJOjmgzGPN+Ldny5mvsCR5IsRw7DdEQFW0fwdK14u6opmjuMjjx7DGFmaf4NP0ld6Gw/tMn7ERAZmm+DjQi2eepf4GNo4/wBmT7VmKXcThTPKhkk+vLJ+4WoiAy9LutwuPyaKE/XBf3/PJXo/B1hv/I036pn8ERAfcewGHN4UNL6YYz72ruj2LoWm7aKlB7RBED91EQHczZikBBFNACNQRFHceHVXo/0TD9FH9hv8ERAejoh2D1J0Q7B6kRAef/RMP0Uf2G/wX3Hh0TTdsbAe0NaD7AiIDvDVzZEQBERAEREAREQBERA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AutoShape 4" descr="data:image/jpeg;base64,/9j/4AAQSkZJRgABAQAAAQABAAD/2wCEAAkGBhQSERQUExQWFRUVGBwVFxYXGRgcFxYYFRgYFxgXFRoZGyYeHRojHBsYHy8gJCcpLCwsGB8xNTAqNSYrLCkBCQoKDgwOGg8PGjAkHyQvKTUsLDM0LS4sLTAtLC4vLCwsLywvLyktLCwsLCwsLCwpNCwsLCwpLCwpLCwsLCwsLP/AABEIAOYA2wMBIgACEQEDEQH/xAAcAAEAAgIDAQAAAAAAAAAAAAAABgcFCAEDBAL/xABREAABAwIDBAUGCAsECQUBAAABAAIDBBEFEiEGBzFBEyJRYXEyUoGRobEIFCNCU3KSshczQ2KCk8HC0dPwc6KjwxUkJTQ1VLPS8URjdIPhFv/EABoBAQACAwEAAAAAAAAAAAAAAAAEBQIDBgH/xAAxEQACAQMCAwcDBAIDAAAAAAAAAQIDBBEhMQUSQRMUIjJRYaFxkeFSgbHwM9EjQsH/2gAMAwEAAhEDEQA/ALxREQBERAEREAREQBERAEREAREQBERAF11FS2Npe9zWNbqXOIDQO0k6BdWI17IIpJpDZkbHSOPY1gLj7Atapa2u2lxAxNcWRAl4YSeigjBtmcB5T9QL8STyHAC/KfeHhz5OjbW05fwt0jbE9jXE5XeglSJUtjPwdIhSH4tNI+qaL3kLRHIRxaGgdS/Iknv7Rg9iN7VRhN6PEopnMjFmCwE0fY3rkB0duGunK4sABsKqa3v74X08ho6F4ErbiaUAHIbW6Nl7jOOZ+abDje3k2s+EPHJTPjoopmSvBb0kmQdGDxcwMc67uy9rHXW1lG91m6aWvlbU1bXNpQc/WuHVBOtm88nMv58BxJaBxgP/APRvg+OwS1UkYuW5pM5eBxLIZCc405NN+V1K9kvhCC/RYlEY3g5TLG02FtD0kZOYEc8t/qhXPFEGtDWgNa0AAAWAA0AAHAAKLbZ7sqPEgTLHkmtpPHYSd2bk8dzr9xCA7qzeTh0VOKh1XEY3eTldme49gY3rX4XBGl9bKr9ovhFyOdkoKcAHQPmGZ5J4ZY2GwPiXeC7m/BnF9a827oNfX0yn+xO6yjw3rRtMk1rGaSxcO3IODB4a9pKAq3C9/tfA9vxyna+MnWzHRPtpfIScptxsR6QrxwPaCGrp46iF145G5hewI1sWuF9CCCD3gr21NKyRpbI1r2ni1wDmnxB0SlpWRsayNrWMaLNa0BrWgcmgaAIDtREQBERAEREAREQBERAEREAREQBERAQTfbUFuC1NvnGNvoMrL+wW9Ki/wbKVopauS3WdK1hP5rGXA9b3etWhtJgEdbSy0018kosS02cCCHNcO8OAOumixuw2wsOFwvihfI8SP6QmTLe+UNsMrQLaICSrGY3szTVjQ2pgjlA4Z2glt/NdxHoKyaICJUe6fC4nh7aOPMDmGYveL/Ve4j0WspaAiIAiIgCIiAIiIAiIgCIiAIiIAiIgCIiAIiIAiIgCIvDXY7Tw/jZ4o/ryMb94jtCA1u3j7U1dXi01M2eQRib4tHG1xDOq7o9WtNnEuvqdfDgPVtXu9qMMpXVDa97rOa3K0PZfMbA3Eh4eCj2ymIxSYwyoqHtjZ0z6hznHTN1pG9vF+VTre5tlST0IigqGSPdK12VhJ6rQ699LcS3j+xR6k5qcUtupuhGPI29yY7i9ramtpJRUydIYXtY158stLb9c/OPede0lWWqP+DzjUENPUtlmijc6Vpa18jGucAzUtDiCQropMQjlBMUjJANCWOa4A9hsVINJ6EREAREQBERAEREAREQBERAEREAREQBERAEUd2t2/o8OZeolGci7Ym9aV3g2+g73WHeqaq/hGVZqC+KGIQcBE+5dYcXF4I6x8LC3A8SBsOiq7Z34QVDPZtQ19K7td1479gcwZvW0DvVjYbisNQwPglZKw/OY4OHrB49yAq34R2JFlHTRtJHSTFxsSLiNhFjbld4VR4Hse2eFshe4ZidA0cnEcfQth9427WPFmw55nxOhLspaA4ESZcwc02N+q2xv28bqht5WwJwiSGNtQ6UStc4dXJlykC2jzfj3LCpGUliLwZwlFPxLJ2t2Ah5vlP2R+6vp2wMB4GUelv8A2LKYDublqaeGc1uQSxtktkc4jMAbfjBdZKXcQ7L1a52b86M29kl1Bcmn/k+CYksf4/kiNVsNCxj355AGtLvm/NF+xe7cOJTi8Yje5rMj3SgGwc0MIAcOBGdzCoptRgc1DUOp5XhzmgG7XOLSHC44gHhysr33O7rZcNfLUVD43PkYGRiMkgMJD3FxLRqSGcOw9qmUlJLLeSLUcW9FgtJERbTUEREAREQBERAEREAREQBERAERVptzvwpaPNHTWqZxp1T8kw/nvHlEea3wJCAsDE8ViponSzyNjjbxc8gDw7yeQGpVHbe7/nyXhw68bOBqHDru5fJtPkj849buaoNX1uIYzL0kzy5oJsT1YYweUbRpfwuTzKkuCbHw09nW6SQa53cvqt4DxNz3qNVuYU9N36EyhZ1K2uy9SJ4dslUVTzLO5zQ85nPkJdI+/OxNye93tU3wnZ6GnHybNbWL3auPp5eAsskh71VVbidTfb0LuhaU6OqWX6mKr9l6ebyomg+czqn2aH0grBnY2emf0lFUPY8fnFj/AAzt4+BACmS4XkLipDZmVS1pVPNExWG768UoSGVkTZ29rxkeR+bIzqH0tJWC3r7wIcVfTSRMkjMbHNe1+XQucCMpBNx6B4KYSwhwLXAOB4gi4PiCoxiuwEMlzETE7s4s9XEeg+hT6d9F6TWCrrcNktabz/JbmxH/AA2j/wDjx/cCzd1r/hO1WI4SQ195acaZHEujtp+LfxYe7h+aVa2ye8ekrwGsd0cx/IyGzifzDwePDXtAWipSfmWqPIzx4ZaP3Kr32MAxO9uMMZPeesPcAtm8PPyUf1G/dC1k33H/AGl/9LPe9bJbOf7pT/2Mf3Gqyo+RFfV87MiiItprCIiAIiIAiIgCIiAIi8uJ4pFTxulnkbHG3i55AA7teZ5DiUB6lH9r9uqXDY89Q/rO8iJusklvNb2fnGwHaqu2x+EP5UeHR93Tyj0Xjj9xd9lV3SbN1VdJ01XJJra75SXSOA4ABxuBbmdOwFYTqRgsyZsp0p1HiCyZfa7etXYq8wQB0MLtOijPWeO2V+lx3aN7b8V04HsA1tnVBzu+jHkj6xHHwGnipLhmER07MsTQ0czzd3uPP+uC9iqq15KWkNF8l3b8PhDWer+D5jiDQAAABoABYADkByX2uAiglkc+C4RcoAi4XKA4XKXRAfLmgix1B4jkfFRrF9hIpLui+Rfx08gnw5ej1KTrhZwqSg8xZrqUoVFiayVVj9NUNma6s6STyW581y9rdAGvIOtu0EjmFspu82/oKyGKCnkLHxsawQSn5WzG20JPymg4gnvsq9np2vaWvaHNPEEXB9BUOxrYKx6SlOVwN8hPMagsdyPcfWrOjeRek9P4Ke44fKPip6r06/k2nRa7bJb8ayicIMQY6djdMztKhg7bnSQfW1PnK8dmtrqWvj6SmlbIPnN4PYex7TqPceRKsM5KtrGjMwiIh4EREAREQBFjdoNo6eihM1TI2Ng7eLj5rG8XO7gtetvN8tViDjBS54IHHKGt/HS3065bwB8xvbqXIC0Nu99lLQ5ooLVNQNC1p+TjP/uPHEg/Nbr2lqpTEarEcZl6Wd5LL9XN1YWA8o2j3gEm2pXv2f2Ca0NfUDM/j0fzW9zreUfZ4qYBluXDSwCrq16lpD7ltb8OcvFV09jA4BshFTdY/KSeeRo36o5ePHwWeXzJKG+U4NHeQPevHLj1O3yp4h+k0n2Kuk51Hl6ltFU6S5VhI9y5Kwcu2tI38tf6rXn25V4pd4lOPJbK79Fo97v2LJUKj/6sxdzRW8kSlFCZd5Y+ZAfEvA9zSvK7eHO42jhZ6nOPsIWxWlV9DS76guv8lgIoKzEcWm/F08tjwyU7iO3i5p5d6+48Kxt2ohqezVgHsIHuWXc5dWjW+IU+if2JunrUQfsvjrvyco8HxD3OC62bAY3JxbKOXWqGD2dJ+xe919Zo8d+ukGTO39WXw+do4uaPEgW9aizNzWJyeW+Jt+OeUnhyOVrl3fgGrPp6b1y/y07tDrMxd/PpT+fwZ/47H9Iz7Tf4p8ej+kZ9pv8AFYEbhaz6en9cv8tPwC1n01P65f5a97vS/Wed/qfo+TPfHI/pGfbb/FPjsf0jPtN/io9JuIrRwlpj+lIP8tfH4Cq76Sm+3J/KXvdqX6x36p+j5MvilHTVDcspjd2HM0Ob9U308OCg9bhk1BKJqWc9XVskbwHs7nBpvb2Hn2LIbQbpqujp5KiV8BZHa4Y55d1nNYLAxgcXDmo3gGAy1tQyngaHSPvlBIaOq0vOp0GjSpdvS5fLPKIVzcKp5oYfqXhu637smywYgWxy8Gz6CN/9oODHd/k/VVwtdcXGoWr34CcV+hj/AFsf8VaW5nAcVpOlhrrtp2NAhY5zHkOJ16NzHGzABq06XcLc1MIBaCIiAIiIDXXensPi9VXSzGB80Wctg6NweGxjRoDAbtJABOg1JUDr9ka+jZ00tPPC0G3SFrmgF2gF+V1uMoTvmoelwaqAFywMkHdkkYSfs5kBr/s1sviGIRvfBIXNY7K7NMRqRcaErKndFivaz9cFmtwNXZ1XH2tjkH6Je0/eCz22W+BtFUvp205kdHlzOc/K27mh2gDSSLEdnP0wpTnzuEEiZGMXBSk2Q1u4quOplpge98hPsiKyFNuBl/KVcbfqxud7y1dUu+PEpfxFKwA8Mscrz28b24dyj2K7xsVzZJZ5ISeQY2IgHno0Ot3rZyXDWXoae0t84WrLBpNwtKAOknneeeXI0H0ZXEetc4JsTgT5TFG9s0rCWlj5nXJHGwGUPA/NuNFFjsJVz/71XPdfiM0kn33AexQzAh0OIQZvyVTHm/Qlbf3LbVs69OOajazsRbbiVrczcaOHjfc2LptiKCO2Wkp9O2Nrj63AlZmKNrRZoDR2NFh7F9Fcf1xVO5N7l4opbH0SuFwixMjnMq32l31R0s8sDKZ8jonlhLnta0lpsbWDjb1Kx1Sm/jDmMqKeRrWtdIx4eQLFxY5ti7tNnAX4+oKRQjGU8SNFeUoxzE89bv1rHXEcUEfZo5zva6391YXEd5mKHR9Q+O4uA1jI9DzBDQbacbqdbJUUQpYJGRMa50bS5waA4m1iSeOpuVEd7DR0sB5lhF/B2nvPrXRT4ZClR7TTp09TkaHHZXF13fla31z6ex0RYTi1SxrzPK5rgHNL6gm4Oo0zG3HsWNxagrMPkjkMxa99yHRyPzdXLe507QrL2QP+o0/9mPeVEN7D+vTjsa8+st/gpNaypU7ftFvp8kK04vc177sJY5cy+umfcuXYvEpKigppZXZpHx3cbAXNyL2Fhy5LNf1yUe3exluGUYP0IP2iXD2FSC39aLj5+Znfw8qIZvhmy4VMNes6Nv8AiNdr9lQP4PVEH4qXH8lA9w8XOZH29jipbvxmthrR507B42ZI7X1D1Lw/Bpo7vrZexsUY/SMjj91qsbVeAg3PnL2REUojBERAEREAWI2uoemoKuIC5fBI0eJY63I87LLrhzbix4FAavbkazJiRb9LC9vpGWT9wrx74IMuLTG1szY3Dv8Akmtv6wR6F1bFj4rjcLHcWVDoD+kXQns7VJN/WH2nppvPjdGfGN2YeyT2KM9K690b1rS+jJZRy5o2OHBzGkDkAWggAKuN61NaeF/nRlvpY4n3OCy+EbwKWKlha9zy9kbWua1pNi0W4mw5DnzUY222sjreiEbHN6Mu1da5zZeQJ7O1dNd16U6GFLXQ4LhVlcUb3mcGo+JZ+/4LOwKp6Smhf50bCfHKL+26qTa+Doq+e2nX6QfpgP09a9mDYxiJibHTCQxsu0FsYIGt7F5ae3t4FYrH6eobKDVZuke0O6xBJb5I4HutbuUW6uFWoxXK9OvQsuGWLtLqbc44ecJPXfK0+htPTTh7GvHB7Q8eDgCPeuy6w+x0ubD6M3veni9YjaD7QsuuQaw8Hep5Q/rvRchcLE9OVUu/6HqUbux0re/URn9ntVsqtt+8N6GF3mzgd3Wjk4+pb7d4qI011mDK9wjeO6np44RCHZBbMXnUXJ4W04248lhtpNp31rmOe1jcgIGW+tzfW5Kne7zDoX0bXuijLw5zS5zGlxsbjUi/A2WL3rgA0wFhpJoPFn/6usqU6rtueU9MLQ4O3r2q4g6UKWJZlmWfrnT3I3RS18zGxxGd0bRlAZmDAO+1h61i66kfFI5koIe09YEgkG1+IJVxbFS5qCn7mkfZe4fsVaYyzp8Tkb59R0Y4efkHHRabmgqdKM3JvP8Aol8PvXXuqlFQUVHO27ecGxGyNA+GhpopfLZE1ruGhtw07BYehZZcuRcm3l5O2SwsFXb+6m1NTM86VzuPmMtw5+Xx/is/8HOjy4dNJzkqCPQxjAPaXKF7/aq8tJH5rHv+25rf3Fae5ai6PBqXSxfnkPfmlfY/Zyq1t1imisrvM2ThERSDSEREAREQBERAan7dsNJjtQ7zKkTj9NzZh2ecrL324Z0uHdIPyEjX/oP6h9pYfQoTv9oOjxdzvpoo5PUDF/lq0xF8dwgA6mekH23RC3bqH29SiXD5ZRkSaK5oyiUpu9wCnqjL0zS4sylozEAg5r3trxA581Jds9m4I6GQxRMYWFrrtb1rBwaetxtZx5qBbP4/JRSvc1oJLSwtfcAag6gEG4I96zdTtNiFbG6NlOXMeLERRSONr349bs96vadehGg4yXi16f8ApylzZXtS9VSEvAnF4zppjOhkt1FbpPEeRbIPTdrv3V5d68NpoHdsZH2XE/vLxYVu9xW+aKnmiJFrlwiNuw5nNNtPcsyNzOJSi8kkQI0Aklc4+IytcLenko0r+n3fsX9/3JsOEzV87uL0fTHtj8lpbtz/ALLo/wCz/fcpIsZsxgxpKSCnLg4xMylw0BNyTbuuSFk1zc3mTaOtgsRSH9f+URFgZHKge+mnzYW428iWN3rzNuftKdrwY5gkVXA+CYEsfa9iWkEG4ItzBAKzpy5ZJmE480WilN320lPBTPZNK1h6QuAIdcgtZroDzBWL3h43BUuhdDJnytcHDK4W1BHlAcdfUrIj3FUI4y1J7s8Y/wAte6HcxhreLJXaW60p9fVA1V5LiqdLssaHOQ4FGF07pN82ummNVj0yQLY3bKmgpI45XkOaXaBjjoXFw1A71Htkh0+MU55OqhJ2aB/Sfs4K4/wP4Z9C79bJ/wBy9+B7u6GkmE0MREjQQ0l73WzCxIDjYG1xfvK01uJdrTUGtlp/cki14RG3rTrResnl/fOmhJURcXVMXxQm/CpzYkG/Rwsb6y9/7wWxGxlH0WH0cdrFlPED49G2/LtutZt5B6fGZ2jiZGRDhxDGM8OK2wjYGgAaACw8BorqksQX0Kio8zZ9IiLYYBERAEREAREQFB/CUobT0c3nxvj/AFbmuH/UKle6ur6TCqY31aHRnuySOAH2bLx/CQoc1DTy82T5PRJG4+9gXg3F1eagkZfWOd3oD2MI59ocot0swJNs8TJ//o+LOX9FHnPF+RuY+LrXPrXouuqoqWxjM9zWN85xDR63GyjmJ7zcPgNnVLXnsiBf6yy7faq5RlLYnNxjuSj0oqxrd/NM38VBNJ9YsYOPK2Y+xYt+/wDdyowPGYn3RhbFb1H0MHXprqXFbuXBKgOxG9YYhUdAacxOLXPDukzjq2NiMje/XuHap+tc4ODxI2RmpLKOFyuLosDIKB7Ub3YKKokpzDLI+OwJBaGkuAdobk6A9n8VPFrpvT6mMTk66xu/woypFvCM5YZorzcI5RMXb9JH6Q0JJvYXkLvY2Ps5XXX+E7GJNYsP01t8hUO9ocBorfCJ2kFtE558VqPZFSDeXjDNZMNNuJPQ1DdBx+cbeK6vw7ysdllogHA6jpHNIGh4OYdbfsVwLXDHWGuxyRnHpaoQ/oNeIr+hrVupclTOY7Ei2vqtWWDYqmnzsY8AgOa1wB4gOAIB1Outl2og4jxUIvzXrDYTUbSNGpvXl3flZMXHh+a1bVLVndT8rj8DjfWSWTvFo5XanxstpleJYWCnerCIi9PAiIgCIiAIiICBb8aLpMGqDzjdHIPRI1p/uuKrXcDWdarivxEcgH1S9p+81XTt5R9LhlazmaeS3i1hc32gLXvcjWZMSLb/AI2F7fS0tk9zCtNdZps20XiaPbv5kPxynbyEFx4mSQH3D1Js7sBSvgilfneXsa4gus0EgEgZQDoe9erf7THpaSTkWPZfndrg7X0PHtWMwLeHBBSwxvbI57G5Tla22hNtS4crclO4U6OP+XGMdfqUvH43TSVtnOdcemDGbxsBip3QGFgYHNcCBfUsLddSeTlKNiMBpjSRSdExzpG9dzwHG4cWm2a4A05KH7Y7YsrWMa2JzMji7M5wN7ixFgO4c187PY3iAiEdK1zmNJ4RBwBJzEFxb334qbGrRjcSlFZWNMIralrdVOHwhOXLJPVt7rXdrPsfWwlV8VxenvymMLvB94j96/oWya1OruljncZLslD8zuAIcTmvpp3rZ3ZeKdtJCKqQSTFt3vFtcxzAaAA2aQL21tfx5y9jiWTsrKeY439+hlVwiKvJ4WvW+SMDFZbc2Rk+PRtHuAWwq183zf8AFZP7OP7gUu08/wCxFufIX9Rn5Nn1W+4LuXTRj5Nn1W+4LuUVnFs4e+wJPAa+pa67rnGTGYHHUl0jz+qkcfar82hqOjpKh/mQyO+yxx5qitzEObFYza+WOR3h1C2/963pUuhpTmy24avE37o2EXRWy5I3u06rHO1tbqgnVd6wu2dT0eH1br2tBIB4uYWj2lRYrLSOnk8LJUG4WmzYxGbHqRSO05Xbk17utb0hbPLXP4OVNfEZn8mU7h6XSR29gK2MV4UwREQBERAEREAREQHxNEHNLTwcCD4HRalbv5TT4xTB2hExhPi/NF7ytuFqRtcDS43UO+jqzKPAydKPYQsZLKaPYvDTLP33Yb0mHtkAuYZWuJ7GvBYf7xYq83cYLT1Al6WMPfGWkXJtZwPzQbHUc+1XjtZh/wAYoqmIC5fE8N+sG3Z/eAWvOxO0TKOaR0mYtczLZoBObM0jiQOGZecKqRU1z7Ij8cpVJ0JdjnmaWMb7/wCixdo8BidRzNZFG0tY5zMrGggtGbSw0Jtb0qK7qKyz54vOa2QfonKfvD1Lurd6wIIjp7g6Xe791o/aoTg+MSU0vSREB1i3UXFjx0V3WuaSrQqQ6bnNWfD7qVnVoVlhyw45fX5xsiQ7zaLJWB/KVjT6W3YfYG+tXvsfVdJQUj+N4I7+IYGn2grXrEX12IOa4wySFosOjidaxJPzQf6CvzYDDJafDqeKcWka03be9g57nNae8NIv2EKg4lOE5OUfU6zhFKpRoxp1N0sfbb4JAn9f+FyuFUF0crXXe22+LzgcSIh64Y1sSteN4sWbHJmji6SIeuOIKXaed/QiXXkNiAi5K4UU4wwe3UgGG1hP0Eg9JaQPaVUe4uO+IyHzad59b4hr6yrL3rT5MJqe8Mb9qVgPsuoBuDi/1qpdfhCBb60jT+77VMp6UZMuuFrr7l1qI72anJhNR2uyM585GX9l1L1XO/Opy4exvnzt9TWSH32UeiszR0FV4gzp+DRS/wC/SW+iYD+scf3VeKqj4OVLlw6Z/N9QRy4Mjjt7S7+irXVyVIREQBERAEREAREQBau79aIx4zM76Vkcg/ViM+1hW0S18+ElQ2rKWXz4TH+qkLv8wICzdnKvpaSmk5vhjcfEsaT7brBzbqMMc4uNNYuNyGvla3Xsa19gO4cFhNgd4NHDhtOyeoYySNrmuaQ4uAD3ZdGtPFuVZaXe5hjf/UF31YpfeWBVPJUjJ8uSzUoSiubBkKTd3h0fk0cR+uC//qErMUmFQxaRQxx/UYxv3R/VlCp99uHt4dM/wjHszPC8U2/ikHkwTu7L9G33PKdnVlumOektsFmly4VSzb/ma5KNx7LygeN7RleOff7Kb5KSMdmZ7neuzW39iK2qeg7en6lyoqLm37Vp8mKnb+jIT7ZF0nfjX+bB9h38xZd1qHneYF9f1xWvW1EWbaBzeF6qMeF3Rhdn4acR86L9W1RKpxqV9SaouAmMnTZgBYPzZgQOFgeSkUaEoNtka4qqpHETbBcLXD8LGJ/81/hwfy0/Cxif/Nf4cH8tae6T9Uc/3Gp6r+/sWfvvq8mGhv0kzG+gB7/e0KP7gI9a13dEO/XpT+xV3j+19XWhgqZTIGEloysaAXWueo0X4DivPhG0VTS5vi8z4s9s2R1s2W9r+Fz61IVFqlydSzs49glk2ruqk3/VJy0bORMrz4jowPeVAmbe4keFXUHwcSvJikldVSR/GOnlefk484cSbnyW3HMn2rClbOElJsn1LhTjhI2N3H0uTBqc83mR59MrwPYAp4sVsphPxWipoDa8UTGOtwzBozn0uufSsqppECIiAIiIAiIgCIiAKDb1t3X+lYGZJOjmgzGPN+Ldny5mvsCR5IsRw7DdEQFW0fwdK14u6opmjuMjjx7DGFmaf4NP0ld6Gw/tMn7ERAZmm+DjQi2eepf4GNo4/wBmT7VmKXcThTPKhkk+vLJ+4WoiAy9LutwuPyaKE/XBf3/PJXo/B1hv/I036pn8ERAfcewGHN4UNL6YYz72ruj2LoWm7aKlB7RBED91EQHczZikBBFNACNQRFHceHVXo/0TD9FH9hv8ERAejoh2D1J0Q7B6kRAef/RMP0Uf2G/wX3Hh0TTdsbAe0NaD7AiIDvDVzZEQBERAEREAREQBERA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AutoShape 6" descr="data:image/jpeg;base64,/9j/4AAQSkZJRgABAQAAAQABAAD/2wCEAAkGBhQSERQUExQWFRUVGBwVFxYXGRgcFxYYFRgYFxgXFRoZGyYeHRojHBsYHy8gJCcpLCwsGB8xNTAqNSYrLCkBCQoKDgwOGg8PGjAkHyQvKTUsLDM0LS4sLTAtLC4vLCwsLywvLyktLCwsLCwsLCwpNCwsLCwpLCwpLCwsLCwsLP/AABEIAOYA2wMBIgACEQEDEQH/xAAcAAEAAgIDAQAAAAAAAAAAAAAABgcFCAEDBAL/xABREAABAwIDBAUGCAsECQUBAAABAAIDBBEFEiEGBzFBEyJRYXEyUoGRobEIFCNCU3KSshczQ2KCk8HC0dPwc6KjwxUkJTQ1VLPS8URjdIPhFv/EABoBAQACAwEAAAAAAAAAAAAAAAAEBQIDBgH/xAAxEQACAQMCAwcDBAIDAAAAAAAAAQIDBBEhMQUSQRMUIjJRYaFxkeFSgbHwM9EjQsH/2gAMAwEAAhEDEQA/ALxREQBERAEREAREQBERAEREAREQBERAF11FS2Npe9zWNbqXOIDQO0k6BdWI17IIpJpDZkbHSOPY1gLj7Atapa2u2lxAxNcWRAl4YSeigjBtmcB5T9QL8STyHAC/KfeHhz5OjbW05fwt0jbE9jXE5XeglSJUtjPwdIhSH4tNI+qaL3kLRHIRxaGgdS/Iknv7Rg9iN7VRhN6PEopnMjFmCwE0fY3rkB0duGunK4sABsKqa3v74X08ho6F4ErbiaUAHIbW6Nl7jOOZ+abDje3k2s+EPHJTPjoopmSvBb0kmQdGDxcwMc67uy9rHXW1lG91m6aWvlbU1bXNpQc/WuHVBOtm88nMv58BxJaBxgP/APRvg+OwS1UkYuW5pM5eBxLIZCc405NN+V1K9kvhCC/RYlEY3g5TLG02FtD0kZOYEc8t/qhXPFEGtDWgNa0AAAWAA0AAHAAKLbZ7sqPEgTLHkmtpPHYSd2bk8dzr9xCA7qzeTh0VOKh1XEY3eTldme49gY3rX4XBGl9bKr9ovhFyOdkoKcAHQPmGZ5J4ZY2GwPiXeC7m/BnF9a827oNfX0yn+xO6yjw3rRtMk1rGaSxcO3IODB4a9pKAq3C9/tfA9vxyna+MnWzHRPtpfIScptxsR6QrxwPaCGrp46iF145G5hewI1sWuF9CCCD3gr21NKyRpbI1r2ni1wDmnxB0SlpWRsayNrWMaLNa0BrWgcmgaAIDtREQBERAEREAREQBERAEREAREQBERAQTfbUFuC1NvnGNvoMrL+wW9Ki/wbKVopauS3WdK1hP5rGXA9b3etWhtJgEdbSy0018kosS02cCCHNcO8OAOumixuw2wsOFwvihfI8SP6QmTLe+UNsMrQLaICSrGY3szTVjQ2pgjlA4Z2glt/NdxHoKyaICJUe6fC4nh7aOPMDmGYveL/Ve4j0WspaAiIAiIgCIiAIiIAiIgCIiAIiIAiIgCIiAIiIAiIgCIvDXY7Tw/jZ4o/ryMb94jtCA1u3j7U1dXi01M2eQRib4tHG1xDOq7o9WtNnEuvqdfDgPVtXu9qMMpXVDa97rOa3K0PZfMbA3Eh4eCj2ymIxSYwyoqHtjZ0z6hznHTN1pG9vF+VTre5tlST0IigqGSPdK12VhJ6rQ699LcS3j+xR6k5qcUtupuhGPI29yY7i9ramtpJRUydIYXtY158stLb9c/OPede0lWWqP+DzjUENPUtlmijc6Vpa18jGucAzUtDiCQropMQjlBMUjJANCWOa4A9hsVINJ6EREAREQBERAEREAREQBERAEREAREQBERAEUd2t2/o8OZeolGci7Ym9aV3g2+g73WHeqaq/hGVZqC+KGIQcBE+5dYcXF4I6x8LC3A8SBsOiq7Z34QVDPZtQ19K7td1479gcwZvW0DvVjYbisNQwPglZKw/OY4OHrB49yAq34R2JFlHTRtJHSTFxsSLiNhFjbld4VR4Hse2eFshe4ZidA0cnEcfQth9427WPFmw55nxOhLspaA4ESZcwc02N+q2xv28bqht5WwJwiSGNtQ6UStc4dXJlykC2jzfj3LCpGUliLwZwlFPxLJ2t2Ah5vlP2R+6vp2wMB4GUelv8A2LKYDublqaeGc1uQSxtktkc4jMAbfjBdZKXcQ7L1a52b86M29kl1Bcmn/k+CYksf4/kiNVsNCxj355AGtLvm/NF+xe7cOJTi8Yje5rMj3SgGwc0MIAcOBGdzCoptRgc1DUOp5XhzmgG7XOLSHC44gHhysr33O7rZcNfLUVD43PkYGRiMkgMJD3FxLRqSGcOw9qmUlJLLeSLUcW9FgtJERbTUEREAREQBERAEREAREQBERAERVptzvwpaPNHTWqZxp1T8kw/nvHlEea3wJCAsDE8ViponSzyNjjbxc8gDw7yeQGpVHbe7/nyXhw68bOBqHDru5fJtPkj849buaoNX1uIYzL0kzy5oJsT1YYweUbRpfwuTzKkuCbHw09nW6SQa53cvqt4DxNz3qNVuYU9N36EyhZ1K2uy9SJ4dslUVTzLO5zQ85nPkJdI+/OxNye93tU3wnZ6GnHybNbWL3auPp5eAsskh71VVbidTfb0LuhaU6OqWX6mKr9l6ebyomg+czqn2aH0grBnY2emf0lFUPY8fnFj/AAzt4+BACmS4XkLipDZmVS1pVPNExWG768UoSGVkTZ29rxkeR+bIzqH0tJWC3r7wIcVfTSRMkjMbHNe1+XQucCMpBNx6B4KYSwhwLXAOB4gi4PiCoxiuwEMlzETE7s4s9XEeg+hT6d9F6TWCrrcNktabz/JbmxH/AA2j/wDjx/cCzd1r/hO1WI4SQ195acaZHEujtp+LfxYe7h+aVa2ye8ekrwGsd0cx/IyGzifzDwePDXtAWipSfmWqPIzx4ZaP3Kr32MAxO9uMMZPeesPcAtm8PPyUf1G/dC1k33H/AGl/9LPe9bJbOf7pT/2Mf3Gqyo+RFfV87MiiItprCIiAIiIAiIgCIiAIi8uJ4pFTxulnkbHG3i55AA7teZ5DiUB6lH9r9uqXDY89Q/rO8iJusklvNb2fnGwHaqu2x+EP5UeHR93Tyj0Xjj9xd9lV3SbN1VdJ01XJJra75SXSOA4ABxuBbmdOwFYTqRgsyZsp0p1HiCyZfa7etXYq8wQB0MLtOijPWeO2V+lx3aN7b8V04HsA1tnVBzu+jHkj6xHHwGnipLhmER07MsTQ0czzd3uPP+uC9iqq15KWkNF8l3b8PhDWer+D5jiDQAAABoABYADkByX2uAiglkc+C4RcoAi4XKA4XKXRAfLmgix1B4jkfFRrF9hIpLui+Rfx08gnw5ej1KTrhZwqSg8xZrqUoVFiayVVj9NUNma6s6STyW581y9rdAGvIOtu0EjmFspu82/oKyGKCnkLHxsawQSn5WzG20JPymg4gnvsq9np2vaWvaHNPEEXB9BUOxrYKx6SlOVwN8hPMagsdyPcfWrOjeRek9P4Ke44fKPip6r06/k2nRa7bJb8ayicIMQY6djdMztKhg7bnSQfW1PnK8dmtrqWvj6SmlbIPnN4PYex7TqPceRKsM5KtrGjMwiIh4EREAREQBFjdoNo6eihM1TI2Ng7eLj5rG8XO7gtetvN8tViDjBS54IHHKGt/HS3065bwB8xvbqXIC0Nu99lLQ5ooLVNQNC1p+TjP/uPHEg/Nbr2lqpTEarEcZl6Wd5LL9XN1YWA8o2j3gEm2pXv2f2Ca0NfUDM/j0fzW9zreUfZ4qYBluXDSwCrq16lpD7ltb8OcvFV09jA4BshFTdY/KSeeRo36o5ePHwWeXzJKG+U4NHeQPevHLj1O3yp4h+k0n2Kuk51Hl6ltFU6S5VhI9y5Kwcu2tI38tf6rXn25V4pd4lOPJbK79Fo97v2LJUKj/6sxdzRW8kSlFCZd5Y+ZAfEvA9zSvK7eHO42jhZ6nOPsIWxWlV9DS76guv8lgIoKzEcWm/F08tjwyU7iO3i5p5d6+48Kxt2ohqezVgHsIHuWXc5dWjW+IU+if2JunrUQfsvjrvyco8HxD3OC62bAY3JxbKOXWqGD2dJ+xe919Zo8d+ukGTO39WXw+do4uaPEgW9aizNzWJyeW+Jt+OeUnhyOVrl3fgGrPp6b1y/y07tDrMxd/PpT+fwZ/47H9Iz7Tf4p8ej+kZ9pv8AFYEbhaz6en9cv8tPwC1n01P65f5a97vS/Wed/qfo+TPfHI/pGfbb/FPjsf0jPtN/io9JuIrRwlpj+lIP8tfH4Cq76Sm+3J/KXvdqX6x36p+j5MvilHTVDcspjd2HM0Ob9U308OCg9bhk1BKJqWc9XVskbwHs7nBpvb2Hn2LIbQbpqujp5KiV8BZHa4Y55d1nNYLAxgcXDmo3gGAy1tQyngaHSPvlBIaOq0vOp0GjSpdvS5fLPKIVzcKp5oYfqXhu637smywYgWxy8Gz6CN/9oODHd/k/VVwtdcXGoWr34CcV+hj/AFsf8VaW5nAcVpOlhrrtp2NAhY5zHkOJ16NzHGzABq06XcLc1MIBaCIiAIiIDXXensPi9VXSzGB80Wctg6NweGxjRoDAbtJABOg1JUDr9ka+jZ00tPPC0G3SFrmgF2gF+V1uMoTvmoelwaqAFywMkHdkkYSfs5kBr/s1sviGIRvfBIXNY7K7NMRqRcaErKndFivaz9cFmtwNXZ1XH2tjkH6Je0/eCz22W+BtFUvp205kdHlzOc/K27mh2gDSSLEdnP0wpTnzuEEiZGMXBSk2Q1u4quOplpge98hPsiKyFNuBl/KVcbfqxud7y1dUu+PEpfxFKwA8Mscrz28b24dyj2K7xsVzZJZ5ISeQY2IgHno0Ot3rZyXDWXoae0t84WrLBpNwtKAOknneeeXI0H0ZXEetc4JsTgT5TFG9s0rCWlj5nXJHGwGUPA/NuNFFjsJVz/71XPdfiM0kn33AexQzAh0OIQZvyVTHm/Qlbf3LbVs69OOajazsRbbiVrczcaOHjfc2LptiKCO2Wkp9O2Nrj63AlZmKNrRZoDR2NFh7F9Fcf1xVO5N7l4opbH0SuFwixMjnMq32l31R0s8sDKZ8jonlhLnta0lpsbWDjb1Kx1Sm/jDmMqKeRrWtdIx4eQLFxY5ti7tNnAX4+oKRQjGU8SNFeUoxzE89bv1rHXEcUEfZo5zva6391YXEd5mKHR9Q+O4uA1jI9DzBDQbacbqdbJUUQpYJGRMa50bS5waA4m1iSeOpuVEd7DR0sB5lhF/B2nvPrXRT4ZClR7TTp09TkaHHZXF13fla31z6ex0RYTi1SxrzPK5rgHNL6gm4Oo0zG3HsWNxagrMPkjkMxa99yHRyPzdXLe507QrL2QP+o0/9mPeVEN7D+vTjsa8+st/gpNaypU7ftFvp8kK04vc177sJY5cy+umfcuXYvEpKigppZXZpHx3cbAXNyL2Fhy5LNf1yUe3exluGUYP0IP2iXD2FSC39aLj5+Znfw8qIZvhmy4VMNes6Nv8AiNdr9lQP4PVEH4qXH8lA9w8XOZH29jipbvxmthrR507B42ZI7X1D1Lw/Bpo7vrZexsUY/SMjj91qsbVeAg3PnL2REUojBERAEREAWI2uoemoKuIC5fBI0eJY63I87LLrhzbix4FAavbkazJiRb9LC9vpGWT9wrx74IMuLTG1szY3Dv8Akmtv6wR6F1bFj4rjcLHcWVDoD+kXQns7VJN/WH2nppvPjdGfGN2YeyT2KM9K690b1rS+jJZRy5o2OHBzGkDkAWggAKuN61NaeF/nRlvpY4n3OCy+EbwKWKlha9zy9kbWua1pNi0W4mw5DnzUY222sjreiEbHN6Mu1da5zZeQJ7O1dNd16U6GFLXQ4LhVlcUb3mcGo+JZ+/4LOwKp6Smhf50bCfHKL+26qTa+Doq+e2nX6QfpgP09a9mDYxiJibHTCQxsu0FsYIGt7F5ae3t4FYrH6eobKDVZuke0O6xBJb5I4HutbuUW6uFWoxXK9OvQsuGWLtLqbc44ecJPXfK0+htPTTh7GvHB7Q8eDgCPeuy6w+x0ubD6M3veni9YjaD7QsuuQaw8Hep5Q/rvRchcLE9OVUu/6HqUbux0re/URn9ntVsqtt+8N6GF3mzgd3Wjk4+pb7d4qI011mDK9wjeO6np44RCHZBbMXnUXJ4W04248lhtpNp31rmOe1jcgIGW+tzfW5Kne7zDoX0bXuijLw5zS5zGlxsbjUi/A2WL3rgA0wFhpJoPFn/6usqU6rtueU9MLQ4O3r2q4g6UKWJZlmWfrnT3I3RS18zGxxGd0bRlAZmDAO+1h61i66kfFI5koIe09YEgkG1+IJVxbFS5qCn7mkfZe4fsVaYyzp8Tkb59R0Y4efkHHRabmgqdKM3JvP8Aol8PvXXuqlFQUVHO27ecGxGyNA+GhpopfLZE1ruGhtw07BYehZZcuRcm3l5O2SwsFXb+6m1NTM86VzuPmMtw5+Xx/is/8HOjy4dNJzkqCPQxjAPaXKF7/aq8tJH5rHv+25rf3Fae5ai6PBqXSxfnkPfmlfY/Zyq1t1imisrvM2ThERSDSEREAREQBERAan7dsNJjtQ7zKkTj9NzZh2ecrL324Z0uHdIPyEjX/oP6h9pYfQoTv9oOjxdzvpoo5PUDF/lq0xF8dwgA6mekH23RC3bqH29SiXD5ZRkSaK5oyiUpu9wCnqjL0zS4sylozEAg5r3trxA581Jds9m4I6GQxRMYWFrrtb1rBwaetxtZx5qBbP4/JRSvc1oJLSwtfcAag6gEG4I96zdTtNiFbG6NlOXMeLERRSONr349bs96vadehGg4yXi16f8ApylzZXtS9VSEvAnF4zppjOhkt1FbpPEeRbIPTdrv3V5d68NpoHdsZH2XE/vLxYVu9xW+aKnmiJFrlwiNuw5nNNtPcsyNzOJSi8kkQI0Aklc4+IytcLenko0r+n3fsX9/3JsOEzV87uL0fTHtj8lpbtz/ALLo/wCz/fcpIsZsxgxpKSCnLg4xMylw0BNyTbuuSFk1zc3mTaOtgsRSH9f+URFgZHKge+mnzYW428iWN3rzNuftKdrwY5gkVXA+CYEsfa9iWkEG4ItzBAKzpy5ZJmE480WilN320lPBTPZNK1h6QuAIdcgtZroDzBWL3h43BUuhdDJnytcHDK4W1BHlAcdfUrIj3FUI4y1J7s8Y/wAte6HcxhreLJXaW60p9fVA1V5LiqdLssaHOQ4FGF07pN82ummNVj0yQLY3bKmgpI45XkOaXaBjjoXFw1A71Htkh0+MU55OqhJ2aB/Sfs4K4/wP4Z9C79bJ/wBy9+B7u6GkmE0MREjQQ0l73WzCxIDjYG1xfvK01uJdrTUGtlp/cki14RG3rTrResnl/fOmhJURcXVMXxQm/CpzYkG/Rwsb6y9/7wWxGxlH0WH0cdrFlPED49G2/LtutZt5B6fGZ2jiZGRDhxDGM8OK2wjYGgAaACw8BorqksQX0Kio8zZ9IiLYYBERAEREAREQFB/CUobT0c3nxvj/AFbmuH/UKle6ur6TCqY31aHRnuySOAH2bLx/CQoc1DTy82T5PRJG4+9gXg3F1eagkZfWOd3oD2MI59ocot0swJNs8TJ//o+LOX9FHnPF+RuY+LrXPrXouuqoqWxjM9zWN85xDR63GyjmJ7zcPgNnVLXnsiBf6yy7faq5RlLYnNxjuSj0oqxrd/NM38VBNJ9YsYOPK2Y+xYt+/wDdyowPGYn3RhbFb1H0MHXprqXFbuXBKgOxG9YYhUdAacxOLXPDukzjq2NiMje/XuHap+tc4ODxI2RmpLKOFyuLosDIKB7Ub3YKKokpzDLI+OwJBaGkuAdobk6A9n8VPFrpvT6mMTk66xu/woypFvCM5YZorzcI5RMXb9JH6Q0JJvYXkLvY2Ps5XXX+E7GJNYsP01t8hUO9ocBorfCJ2kFtE558VqPZFSDeXjDNZMNNuJPQ1DdBx+cbeK6vw7ysdllogHA6jpHNIGh4OYdbfsVwLXDHWGuxyRnHpaoQ/oNeIr+hrVupclTOY7Ei2vqtWWDYqmnzsY8AgOa1wB4gOAIB1Outl2og4jxUIvzXrDYTUbSNGpvXl3flZMXHh+a1bVLVndT8rj8DjfWSWTvFo5XanxstpleJYWCnerCIi9PAiIgCIiAIiICBb8aLpMGqDzjdHIPRI1p/uuKrXcDWdarivxEcgH1S9p+81XTt5R9LhlazmaeS3i1hc32gLXvcjWZMSLb/AI2F7fS0tk9zCtNdZps20XiaPbv5kPxynbyEFx4mSQH3D1Js7sBSvgilfneXsa4gus0EgEgZQDoe9erf7THpaSTkWPZfndrg7X0PHtWMwLeHBBSwxvbI57G5Tla22hNtS4crclO4U6OP+XGMdfqUvH43TSVtnOdcemDGbxsBip3QGFgYHNcCBfUsLddSeTlKNiMBpjSRSdExzpG9dzwHG4cWm2a4A05KH7Y7YsrWMa2JzMji7M5wN7ixFgO4c187PY3iAiEdK1zmNJ4RBwBJzEFxb334qbGrRjcSlFZWNMIralrdVOHwhOXLJPVt7rXdrPsfWwlV8VxenvymMLvB94j96/oWya1OruljncZLslD8zuAIcTmvpp3rZ3ZeKdtJCKqQSTFt3vFtcxzAaAA2aQL21tfx5y9jiWTsrKeY439+hlVwiKvJ4WvW+SMDFZbc2Rk+PRtHuAWwq183zf8AFZP7OP7gUu08/wCxFufIX9Rn5Nn1W+4LuXTRj5Nn1W+4LuUVnFs4e+wJPAa+pa67rnGTGYHHUl0jz+qkcfar82hqOjpKh/mQyO+yxx5qitzEObFYza+WOR3h1C2/963pUuhpTmy24avE37o2EXRWy5I3u06rHO1tbqgnVd6wu2dT0eH1br2tBIB4uYWj2lRYrLSOnk8LJUG4WmzYxGbHqRSO05Xbk17utb0hbPLXP4OVNfEZn8mU7h6XSR29gK2MV4UwREQBERAEREAREQHxNEHNLTwcCD4HRalbv5TT4xTB2hExhPi/NF7ytuFqRtcDS43UO+jqzKPAydKPYQsZLKaPYvDTLP33Yb0mHtkAuYZWuJ7GvBYf7xYq83cYLT1Al6WMPfGWkXJtZwPzQbHUc+1XjtZh/wAYoqmIC5fE8N+sG3Z/eAWvOxO0TKOaR0mYtczLZoBObM0jiQOGZecKqRU1z7Ij8cpVJ0JdjnmaWMb7/wCixdo8BidRzNZFG0tY5zMrGggtGbSw0Jtb0qK7qKyz54vOa2QfonKfvD1Lurd6wIIjp7g6Xe791o/aoTg+MSU0vSREB1i3UXFjx0V3WuaSrQqQ6bnNWfD7qVnVoVlhyw45fX5xsiQ7zaLJWB/KVjT6W3YfYG+tXvsfVdJQUj+N4I7+IYGn2grXrEX12IOa4wySFosOjidaxJPzQf6CvzYDDJafDqeKcWka03be9g57nNae8NIv2EKg4lOE5OUfU6zhFKpRoxp1N0sfbb4JAn9f+FyuFUF0crXXe22+LzgcSIh64Y1sSteN4sWbHJmji6SIeuOIKXaed/QiXXkNiAi5K4UU4wwe3UgGG1hP0Eg9JaQPaVUe4uO+IyHzad59b4hr6yrL3rT5MJqe8Mb9qVgPsuoBuDi/1qpdfhCBb60jT+77VMp6UZMuuFrr7l1qI72anJhNR2uyM585GX9l1L1XO/Opy4exvnzt9TWSH32UeiszR0FV4gzp+DRS/wC/SW+iYD+scf3VeKqj4OVLlw6Z/N9QRy4Mjjt7S7+irXVyVIREQBERAEREAREQBau79aIx4zM76Vkcg/ViM+1hW0S18+ElQ2rKWXz4TH+qkLv8wICzdnKvpaSmk5vhjcfEsaT7brBzbqMMc4uNNYuNyGvla3Xsa19gO4cFhNgd4NHDhtOyeoYySNrmuaQ4uAD3ZdGtPFuVZaXe5hjf/UF31YpfeWBVPJUjJ8uSzUoSiubBkKTd3h0fk0cR+uC//qErMUmFQxaRQxx/UYxv3R/VlCp99uHt4dM/wjHszPC8U2/ikHkwTu7L9G33PKdnVlumOektsFmly4VSzb/ma5KNx7LygeN7RleOff7Kb5KSMdmZ7neuzW39iK2qeg7en6lyoqLm37Vp8mKnb+jIT7ZF0nfjX+bB9h38xZd1qHneYF9f1xWvW1EWbaBzeF6qMeF3Rhdn4acR86L9W1RKpxqV9SaouAmMnTZgBYPzZgQOFgeSkUaEoNtka4qqpHETbBcLXD8LGJ/81/hwfy0/Cxif/Nf4cH8tae6T9Uc/3Gp6r+/sWfvvq8mGhv0kzG+gB7/e0KP7gI9a13dEO/XpT+xV3j+19XWhgqZTIGEloysaAXWueo0X4DivPhG0VTS5vi8z4s9s2R1s2W9r+Fz61IVFqlydSzs49glk2ruqk3/VJy0bORMrz4jowPeVAmbe4keFXUHwcSvJikldVSR/GOnlefk484cSbnyW3HMn2rClbOElJsn1LhTjhI2N3H0uTBqc83mR59MrwPYAp4sVsphPxWipoDa8UTGOtwzBozn0uufSsqppECIiAIiIAiIgCIiAKDb1t3X+lYGZJOjmgzGPN+Ldny5mvsCR5IsRw7DdEQFW0fwdK14u6opmjuMjjx7DGFmaf4NP0ld6Gw/tMn7ERAZmm+DjQi2eepf4GNo4/wBmT7VmKXcThTPKhkk+vLJ+4WoiAy9LutwuPyaKE/XBf3/PJXo/B1hv/I036pn8ERAfcewGHN4UNL6YYz72ruj2LoWm7aKlB7RBED91EQHczZikBBFNACNQRFHceHVXo/0TD9FH9hv8ERAejoh2D1J0Q7B6kRAef/RMP0Uf2G/wX3Hh0TTdsbAe0NaD7AiIDvDVzZEQBERAEREAREQBERA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Controllo clinico in ambulatorio di pneumologia dopo tre giorni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 smtClean="0"/>
              <a:t>Nuovo ricovero per riscontro di </a:t>
            </a:r>
            <a:r>
              <a:rPr lang="it-IT" sz="2800" dirty="0" err="1" smtClean="0"/>
              <a:t>broncostenosi</a:t>
            </a:r>
            <a:r>
              <a:rPr lang="it-IT" sz="2800" dirty="0" smtClean="0"/>
              <a:t> diffusa con </a:t>
            </a:r>
            <a:r>
              <a:rPr lang="it-IT" sz="2800" dirty="0" err="1" smtClean="0"/>
              <a:t>rantolini</a:t>
            </a:r>
            <a:r>
              <a:rPr lang="it-IT" sz="2800" dirty="0" smtClean="0"/>
              <a:t> in sede basale destra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/>
          </a:p>
          <a:p>
            <a:pPr indent="-341313"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smtClean="0"/>
              <a:t>Emocromo:</a:t>
            </a:r>
            <a:r>
              <a:rPr lang="it-IT" dirty="0" smtClean="0">
                <a:solidFill>
                  <a:srgbClr val="000000"/>
                </a:solidFill>
              </a:rPr>
              <a:t> GB 27780/</a:t>
            </a:r>
            <a:r>
              <a:rPr lang="el-GR" dirty="0" smtClean="0"/>
              <a:t> μ</a:t>
            </a:r>
            <a:r>
              <a:rPr lang="it-IT" dirty="0" smtClean="0">
                <a:solidFill>
                  <a:srgbClr val="000000"/>
                </a:solidFill>
              </a:rPr>
              <a:t>l, N 86%, L 8.6%</a:t>
            </a:r>
          </a:p>
          <a:p>
            <a:pPr indent="-341313"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smtClean="0">
                <a:solidFill>
                  <a:srgbClr val="000000"/>
                </a:solidFill>
              </a:rPr>
              <a:t>Indici di flogosi: VES 32 mm, PCR 103 mg/l</a:t>
            </a:r>
          </a:p>
          <a:p>
            <a:pPr indent="-341313"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err="1" smtClean="0">
                <a:solidFill>
                  <a:srgbClr val="000000"/>
                </a:solidFill>
              </a:rPr>
              <a:t>Rx</a:t>
            </a:r>
            <a:r>
              <a:rPr lang="it-IT" dirty="0" smtClean="0">
                <a:solidFill>
                  <a:srgbClr val="000000"/>
                </a:solidFill>
              </a:rPr>
              <a:t> torace: </a:t>
            </a:r>
            <a:r>
              <a:rPr lang="it-IT" dirty="0" err="1" smtClean="0">
                <a:solidFill>
                  <a:srgbClr val="000000"/>
                </a:solidFill>
              </a:rPr>
              <a:t>iperespansione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>
                <a:solidFill>
                  <a:srgbClr val="000000"/>
                </a:solidFill>
              </a:rPr>
              <a:t>polmonare </a:t>
            </a:r>
            <a:r>
              <a:rPr lang="it-IT" dirty="0" smtClean="0">
                <a:solidFill>
                  <a:srgbClr val="000000"/>
                </a:solidFill>
              </a:rPr>
              <a:t>bilaterale; accentuazione </a:t>
            </a:r>
            <a:r>
              <a:rPr lang="it-IT" dirty="0">
                <a:solidFill>
                  <a:srgbClr val="000000"/>
                </a:solidFill>
              </a:rPr>
              <a:t>della trama </a:t>
            </a:r>
            <a:r>
              <a:rPr lang="it-IT" dirty="0" err="1">
                <a:solidFill>
                  <a:srgbClr val="000000"/>
                </a:solidFill>
              </a:rPr>
              <a:t>vascolobronchiale</a:t>
            </a:r>
            <a:r>
              <a:rPr lang="it-IT" dirty="0">
                <a:solidFill>
                  <a:srgbClr val="000000"/>
                </a:solidFill>
              </a:rPr>
              <a:t> bilaterale con sfumato addensamento </a:t>
            </a:r>
            <a:r>
              <a:rPr lang="it-IT" dirty="0" err="1">
                <a:solidFill>
                  <a:srgbClr val="000000"/>
                </a:solidFill>
              </a:rPr>
              <a:t>parenchimale</a:t>
            </a:r>
            <a:r>
              <a:rPr lang="it-IT" dirty="0">
                <a:solidFill>
                  <a:srgbClr val="000000"/>
                </a:solidFill>
              </a:rPr>
              <a:t> in basale </a:t>
            </a:r>
            <a:r>
              <a:rPr lang="it-IT" dirty="0" err="1" smtClean="0">
                <a:solidFill>
                  <a:srgbClr val="000000"/>
                </a:solidFill>
              </a:rPr>
              <a:t>dx</a:t>
            </a:r>
            <a:endParaRPr lang="it-IT" dirty="0">
              <a:solidFill>
                <a:srgbClr val="000000"/>
              </a:solidFill>
              <a:latin typeface="Calibri" charset="0"/>
            </a:endParaRPr>
          </a:p>
          <a:p>
            <a:pPr algn="just"/>
            <a:endParaRPr lang="it-IT" dirty="0"/>
          </a:p>
        </p:txBody>
      </p:sp>
      <p:pic>
        <p:nvPicPr>
          <p:cNvPr id="24578" name="Picture 2" descr="http://www.asp.crotone.it/dati/upload/images/ricovero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356992"/>
            <a:ext cx="1368152" cy="1345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857250"/>
            <a:ext cx="5241925" cy="546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Spirometria con test di reversibilità </a:t>
            </a:r>
            <a:endParaRPr lang="it-IT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71492"/>
            <a:ext cx="7488832" cy="500983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4307" y="3639269"/>
            <a:ext cx="371817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446856" y="731837"/>
            <a:ext cx="8229600" cy="5505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Considerato un parziale miglioramento clinico, dimessa in terapia con: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dirty="0" err="1" smtClean="0"/>
              <a:t>Salbutamolo</a:t>
            </a:r>
            <a:r>
              <a:rPr lang="it-IT" sz="3200" dirty="0" smtClean="0"/>
              <a:t> al bisogno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dirty="0" err="1" smtClean="0"/>
              <a:t>Salmeterolo</a:t>
            </a:r>
            <a:r>
              <a:rPr lang="it-IT" sz="3200" dirty="0" smtClean="0"/>
              <a:t> + </a:t>
            </a:r>
            <a:r>
              <a:rPr lang="it-IT" sz="3200" dirty="0" err="1" smtClean="0"/>
              <a:t>fluticasone</a:t>
            </a:r>
            <a:r>
              <a:rPr lang="it-IT" sz="3200" dirty="0" smtClean="0"/>
              <a:t> per via inalatoria</a:t>
            </a:r>
            <a:endParaRPr lang="it-IT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dirty="0" err="1" smtClean="0"/>
              <a:t>Montelukast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3200" noProof="0" dirty="0" err="1" smtClean="0"/>
              <a:t>Omeprazolo</a:t>
            </a:r>
            <a:endParaRPr kumimoji="0" lang="it-IT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3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Dopo 2 settimane di terapia per persistenza della dispnea notturna in decubito supino, nonostante il miglioramento del reperto </a:t>
            </a:r>
            <a:r>
              <a:rPr kumimoji="0" lang="it-IT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broncostenotico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baseline="0" dirty="0" smtClean="0"/>
              <a:t>         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971600" y="5373216"/>
            <a:ext cx="4752528" cy="864096"/>
            <a:chOff x="755576" y="5733256"/>
            <a:chExt cx="4752528" cy="864096"/>
          </a:xfrm>
        </p:grpSpPr>
        <p:sp>
          <p:nvSpPr>
            <p:cNvPr id="4" name="Freccia a destra 3"/>
            <p:cNvSpPr/>
            <p:nvPr/>
          </p:nvSpPr>
          <p:spPr>
            <a:xfrm>
              <a:off x="755576" y="6047577"/>
              <a:ext cx="792088" cy="1897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1907704" y="5733256"/>
              <a:ext cx="3600400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it-IT" sz="3200" dirty="0" smtClean="0">
                  <a:solidFill>
                    <a:schemeClr val="tx1"/>
                  </a:solidFill>
                </a:rPr>
                <a:t>broncoscopia</a:t>
              </a:r>
            </a:p>
          </p:txBody>
        </p:sp>
      </p:grpSp>
      <p:pic>
        <p:nvPicPr>
          <p:cNvPr id="1026" name="Picture 2" descr="C:\Users\Robert\Desktop\CASO CLINICO 2\broncos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880" y="4581128"/>
            <a:ext cx="1739552" cy="2083296"/>
          </a:xfrm>
          <a:prstGeom prst="rect">
            <a:avLst/>
          </a:prstGeom>
          <a:noFill/>
        </p:spPr>
      </p:pic>
      <p:pic>
        <p:nvPicPr>
          <p:cNvPr id="19460" name="Picture 4" descr="http://robertominelli.blog.tiscali.it/wp-content/blogs.dir/35187/files/immagini/uid_11fd02eefa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115" y="836712"/>
            <a:ext cx="1679389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83671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just"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dirty="0" smtClean="0">
                <a:solidFill>
                  <a:schemeClr val="tx2"/>
                </a:solidFill>
              </a:rPr>
              <a:t>Broncoscopia</a:t>
            </a:r>
            <a:r>
              <a:rPr lang="it-IT" sz="2400" dirty="0" smtClean="0"/>
              <a:t>: p</a:t>
            </a:r>
            <a:r>
              <a:rPr lang="it-IT" sz="2400" dirty="0" smtClean="0">
                <a:solidFill>
                  <a:srgbClr val="000000"/>
                </a:solidFill>
              </a:rPr>
              <a:t>resenza di massa tracheale </a:t>
            </a:r>
            <a:r>
              <a:rPr lang="it-IT" sz="2400" dirty="0" err="1" smtClean="0">
                <a:solidFill>
                  <a:srgbClr val="000000"/>
                </a:solidFill>
              </a:rPr>
              <a:t>plurilobata</a:t>
            </a:r>
            <a:r>
              <a:rPr lang="it-IT" sz="2400" dirty="0" smtClean="0">
                <a:solidFill>
                  <a:srgbClr val="000000"/>
                </a:solidFill>
              </a:rPr>
              <a:t> a 5 cm dal piano </a:t>
            </a:r>
            <a:r>
              <a:rPr lang="it-IT" sz="2400" dirty="0" err="1" smtClean="0">
                <a:solidFill>
                  <a:srgbClr val="000000"/>
                </a:solidFill>
              </a:rPr>
              <a:t>glottico</a:t>
            </a:r>
            <a:r>
              <a:rPr lang="it-IT" sz="2400" dirty="0" smtClean="0">
                <a:solidFill>
                  <a:srgbClr val="000000"/>
                </a:solidFill>
              </a:rPr>
              <a:t> aggettante nel lume ostruente per il 90 % il lume tracheale.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2460079"/>
            <a:ext cx="6648450" cy="392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764704"/>
            <a:ext cx="8229600" cy="597666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noAutofit/>
          </a:bodyPr>
          <a:lstStyle/>
          <a:p>
            <a:pPr indent="-341313" algn="just"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200" dirty="0">
              <a:solidFill>
                <a:srgbClr val="000000"/>
              </a:solidFill>
            </a:endParaRPr>
          </a:p>
          <a:p>
            <a:pPr indent="-341313" algn="just"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200" dirty="0" smtClean="0">
                <a:solidFill>
                  <a:schemeClr val="tx2"/>
                </a:solidFill>
              </a:rPr>
              <a:t>TC total body</a:t>
            </a:r>
            <a:r>
              <a:rPr lang="it-IT" sz="2200" dirty="0" smtClean="0">
                <a:solidFill>
                  <a:srgbClr val="000000"/>
                </a:solidFill>
              </a:rPr>
              <a:t>: il </a:t>
            </a:r>
            <a:r>
              <a:rPr lang="it-IT" sz="2200" dirty="0">
                <a:solidFill>
                  <a:srgbClr val="000000"/>
                </a:solidFill>
              </a:rPr>
              <a:t>lume della trachea è occupato da una neoformazione espansiva grossolanamente rotondeggiante di aspetto polipoide-sessile di densità solida</a:t>
            </a:r>
            <a:r>
              <a:rPr lang="it-IT" sz="2200" dirty="0" smtClean="0">
                <a:solidFill>
                  <a:srgbClr val="000000"/>
                </a:solidFill>
              </a:rPr>
              <a:t>, vascolarizzata, con </a:t>
            </a:r>
            <a:r>
              <a:rPr lang="it-IT" sz="2200" dirty="0">
                <a:solidFill>
                  <a:srgbClr val="000000"/>
                </a:solidFill>
              </a:rPr>
              <a:t>ampia base di impianto che interessa la parete laterale </a:t>
            </a:r>
            <a:r>
              <a:rPr lang="it-IT" sz="2200" dirty="0" smtClean="0">
                <a:solidFill>
                  <a:srgbClr val="000000"/>
                </a:solidFill>
              </a:rPr>
              <a:t>sinistra </a:t>
            </a:r>
            <a:r>
              <a:rPr lang="it-IT" sz="2200" dirty="0">
                <a:solidFill>
                  <a:srgbClr val="000000"/>
                </a:solidFill>
              </a:rPr>
              <a:t>e posterolaterale  </a:t>
            </a:r>
            <a:r>
              <a:rPr lang="it-IT" sz="2200" dirty="0" smtClean="0">
                <a:solidFill>
                  <a:srgbClr val="000000"/>
                </a:solidFill>
              </a:rPr>
              <a:t>sinistra </a:t>
            </a:r>
            <a:r>
              <a:rPr lang="it-IT" sz="2200" dirty="0">
                <a:solidFill>
                  <a:srgbClr val="000000"/>
                </a:solidFill>
              </a:rPr>
              <a:t>della trachea</a:t>
            </a:r>
            <a:r>
              <a:rPr lang="it-IT" sz="2200" dirty="0" smtClean="0">
                <a:solidFill>
                  <a:srgbClr val="000000"/>
                </a:solidFill>
              </a:rPr>
              <a:t>. Essa </a:t>
            </a:r>
            <a:r>
              <a:rPr lang="it-IT" sz="2200" dirty="0">
                <a:solidFill>
                  <a:srgbClr val="000000"/>
                </a:solidFill>
              </a:rPr>
              <a:t>è contenuta nella parete della trachea senza superarla. Presenza di due piccoli linfonodi di 7 mm nell’ambito del cellulare adiposo mediastinico paratracheale </a:t>
            </a:r>
            <a:r>
              <a:rPr lang="it-IT" sz="2200" dirty="0" smtClean="0">
                <a:solidFill>
                  <a:srgbClr val="000000"/>
                </a:solidFill>
              </a:rPr>
              <a:t>sinistra. Per il resto nella norma</a:t>
            </a:r>
          </a:p>
          <a:p>
            <a:pPr marL="342900" indent="-341313" algn="ctr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029575" cy="587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9458" name="AutoShape 2"/>
          <p:cNvCxnSpPr>
            <a:cxnSpLocks noChangeShapeType="1"/>
          </p:cNvCxnSpPr>
          <p:nvPr/>
        </p:nvCxnSpPr>
        <p:spPr bwMode="auto">
          <a:xfrm flipV="1">
            <a:off x="4068763" y="3501132"/>
            <a:ext cx="215900" cy="2159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764704"/>
            <a:ext cx="8229600" cy="597666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noAutofit/>
          </a:bodyPr>
          <a:lstStyle/>
          <a:p>
            <a:pPr indent="-341313" algn="just"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000" dirty="0" smtClean="0">
                <a:solidFill>
                  <a:schemeClr val="tx2"/>
                </a:solidFill>
              </a:rPr>
              <a:t>Broncoscopia</a:t>
            </a:r>
            <a:r>
              <a:rPr lang="it-IT" sz="2000" dirty="0" smtClean="0"/>
              <a:t>: p</a:t>
            </a:r>
            <a:r>
              <a:rPr lang="it-IT" sz="2000" dirty="0" smtClean="0">
                <a:solidFill>
                  <a:srgbClr val="000000"/>
                </a:solidFill>
              </a:rPr>
              <a:t>resenza </a:t>
            </a:r>
            <a:r>
              <a:rPr lang="it-IT" sz="2000" dirty="0">
                <a:solidFill>
                  <a:srgbClr val="000000"/>
                </a:solidFill>
              </a:rPr>
              <a:t>di massa tracheale </a:t>
            </a:r>
            <a:r>
              <a:rPr lang="it-IT" sz="2000" dirty="0" err="1">
                <a:solidFill>
                  <a:srgbClr val="000000"/>
                </a:solidFill>
              </a:rPr>
              <a:t>plurilobata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smtClean="0">
                <a:solidFill>
                  <a:srgbClr val="000000"/>
                </a:solidFill>
              </a:rPr>
              <a:t>a 5 </a:t>
            </a:r>
            <a:r>
              <a:rPr lang="it-IT" sz="2000" dirty="0">
                <a:solidFill>
                  <a:srgbClr val="000000"/>
                </a:solidFill>
              </a:rPr>
              <a:t>cm dal piano </a:t>
            </a:r>
            <a:r>
              <a:rPr lang="it-IT" sz="2000" dirty="0" err="1">
                <a:solidFill>
                  <a:srgbClr val="000000"/>
                </a:solidFill>
              </a:rPr>
              <a:t>glottico</a:t>
            </a:r>
            <a:r>
              <a:rPr lang="it-IT" sz="2000" dirty="0">
                <a:solidFill>
                  <a:srgbClr val="000000"/>
                </a:solidFill>
              </a:rPr>
              <a:t> aggettante nel lume ostruente per il 90 % il lume </a:t>
            </a:r>
            <a:r>
              <a:rPr lang="it-IT" sz="2000" dirty="0" smtClean="0">
                <a:solidFill>
                  <a:srgbClr val="000000"/>
                </a:solidFill>
              </a:rPr>
              <a:t>tracheale. </a:t>
            </a:r>
            <a:endParaRPr lang="it-IT" sz="2000" dirty="0">
              <a:solidFill>
                <a:srgbClr val="000000"/>
              </a:solidFill>
            </a:endParaRPr>
          </a:p>
          <a:p>
            <a:pPr indent="-341313" algn="just"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000" dirty="0" smtClean="0">
                <a:solidFill>
                  <a:schemeClr val="tx2"/>
                </a:solidFill>
              </a:rPr>
              <a:t>TC total body</a:t>
            </a:r>
            <a:r>
              <a:rPr lang="it-IT" sz="2000" dirty="0" smtClean="0">
                <a:solidFill>
                  <a:srgbClr val="000000"/>
                </a:solidFill>
              </a:rPr>
              <a:t>: il </a:t>
            </a:r>
            <a:r>
              <a:rPr lang="it-IT" sz="2000" dirty="0">
                <a:solidFill>
                  <a:srgbClr val="000000"/>
                </a:solidFill>
              </a:rPr>
              <a:t>lume della trachea è occupato da una neoformazione espansiva grossolanamente rotondeggiante di aspetto polipoide-sessile di densità solida,vascolarizzata,con ampia base di impianto che interessa la parete laterale </a:t>
            </a:r>
            <a:r>
              <a:rPr lang="it-IT" sz="2000" dirty="0" err="1">
                <a:solidFill>
                  <a:srgbClr val="000000"/>
                </a:solidFill>
              </a:rPr>
              <a:t>sx</a:t>
            </a:r>
            <a:r>
              <a:rPr lang="it-IT" sz="2000" dirty="0">
                <a:solidFill>
                  <a:srgbClr val="000000"/>
                </a:solidFill>
              </a:rPr>
              <a:t> e posterolaterale  </a:t>
            </a:r>
            <a:r>
              <a:rPr lang="it-IT" sz="2000" dirty="0" err="1">
                <a:solidFill>
                  <a:srgbClr val="000000"/>
                </a:solidFill>
              </a:rPr>
              <a:t>sx</a:t>
            </a:r>
            <a:r>
              <a:rPr lang="it-IT" sz="2000" dirty="0">
                <a:solidFill>
                  <a:srgbClr val="000000"/>
                </a:solidFill>
              </a:rPr>
              <a:t> della trachea</a:t>
            </a:r>
            <a:r>
              <a:rPr lang="it-IT" sz="2000" dirty="0" smtClean="0">
                <a:solidFill>
                  <a:srgbClr val="000000"/>
                </a:solidFill>
              </a:rPr>
              <a:t>. Essa </a:t>
            </a:r>
            <a:r>
              <a:rPr lang="it-IT" sz="2000" dirty="0">
                <a:solidFill>
                  <a:srgbClr val="000000"/>
                </a:solidFill>
              </a:rPr>
              <a:t>è contenuta nella parete della trachea senza superarla. Presenza di due piccoli linfonodi di 7 mm nell’ambito del cellulare adiposo mediastinico paratracheale </a:t>
            </a:r>
            <a:r>
              <a:rPr lang="it-IT" sz="2000" dirty="0" err="1">
                <a:solidFill>
                  <a:srgbClr val="000000"/>
                </a:solidFill>
              </a:rPr>
              <a:t>sx</a:t>
            </a:r>
            <a:r>
              <a:rPr lang="it-IT" sz="2000" dirty="0">
                <a:solidFill>
                  <a:srgbClr val="000000"/>
                </a:solidFill>
              </a:rPr>
              <a:t>. </a:t>
            </a:r>
            <a:r>
              <a:rPr lang="it-IT" sz="2000" dirty="0" smtClean="0">
                <a:solidFill>
                  <a:srgbClr val="000000"/>
                </a:solidFill>
              </a:rPr>
              <a:t>Per il resto nella norma</a:t>
            </a:r>
          </a:p>
          <a:p>
            <a:pPr marL="342900" indent="-341313" algn="ctr">
              <a:lnSpc>
                <a:spcPct val="100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sz="2200" dirty="0" smtClean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560" y="5373216"/>
            <a:ext cx="79928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lang="it-IT" sz="2800" dirty="0" smtClean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it-IT" sz="2000" dirty="0" smtClean="0">
                <a:solidFill>
                  <a:srgbClr val="000000"/>
                </a:solidFill>
              </a:rPr>
              <a:t>Esame istologico: CARCINOMA MUCOEPIDERMOIDE </a:t>
            </a:r>
            <a:r>
              <a:rPr lang="it-IT" sz="2000" dirty="0" err="1" smtClean="0">
                <a:solidFill>
                  <a:srgbClr val="000000"/>
                </a:solidFill>
              </a:rPr>
              <a:t>DI</a:t>
            </a:r>
            <a:r>
              <a:rPr lang="it-IT" sz="2000" dirty="0" smtClean="0">
                <a:solidFill>
                  <a:srgbClr val="000000"/>
                </a:solidFill>
              </a:rPr>
              <a:t> BASSO GRADO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it-IT" sz="2800" dirty="0" smtClean="0">
              <a:solidFill>
                <a:schemeClr val="tx1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283968" y="3861048"/>
            <a:ext cx="50405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algn="ctr" eaLnBrk="1" hangingPunct="1"/>
            <a:r>
              <a:rPr lang="it-IT" dirty="0" smtClean="0"/>
              <a:t>Carcinoma </a:t>
            </a:r>
            <a:r>
              <a:rPr lang="it-IT" dirty="0" err="1" smtClean="0"/>
              <a:t>mucoepidermoide</a:t>
            </a:r>
            <a:endParaRPr lang="it-IT" dirty="0" smtClean="0"/>
          </a:p>
        </p:txBody>
      </p:sp>
      <p:sp>
        <p:nvSpPr>
          <p:cNvPr id="2051" name="Segnaposto contenuto 2"/>
          <p:cNvSpPr>
            <a:spLocks noGrp="1"/>
          </p:cNvSpPr>
          <p:nvPr>
            <p:ph idx="1"/>
          </p:nvPr>
        </p:nvSpPr>
        <p:spPr>
          <a:xfrm>
            <a:off x="323850" y="1871736"/>
            <a:ext cx="8424863" cy="5373688"/>
          </a:xfrm>
        </p:spPr>
        <p:txBody>
          <a:bodyPr/>
          <a:lstStyle/>
          <a:p>
            <a:pPr algn="just" eaLnBrk="1" hangingPunct="1"/>
            <a:r>
              <a:rPr lang="it-IT" sz="2400" dirty="0" smtClean="0"/>
              <a:t>Tumore maligno che origina dalle cellule delle ghiandole siero-mucose delle vie respiratorie alte e delle ghiandole salivari</a:t>
            </a:r>
          </a:p>
          <a:p>
            <a:pPr algn="just" eaLnBrk="1" hangingPunct="1"/>
            <a:r>
              <a:rPr lang="it-IT" sz="2400" dirty="0" smtClean="0"/>
              <a:t>In età pediatrica generalmente di basso grado istologico, possono essere localmente invasivi ma vi è un bassissimo rischio di metastasi a distanza</a:t>
            </a:r>
          </a:p>
          <a:p>
            <a:pPr algn="just" eaLnBrk="1" hangingPunct="1"/>
            <a:r>
              <a:rPr lang="it-IT" sz="2400" dirty="0" smtClean="0"/>
              <a:t>E’ il tumore della trachea più frequente in età pediatrica insieme al tumore </a:t>
            </a:r>
            <a:r>
              <a:rPr lang="it-IT" sz="2400" dirty="0" err="1" smtClean="0"/>
              <a:t>carcinoide</a:t>
            </a:r>
            <a:endParaRPr lang="it-IT" sz="2400" dirty="0" smtClean="0"/>
          </a:p>
          <a:p>
            <a:pPr algn="just" eaLnBrk="1" hangingPunct="1"/>
            <a:r>
              <a:rPr lang="it-IT" sz="2400" dirty="0" smtClean="0"/>
              <a:t>Più comune la localizzazione bronchiale</a:t>
            </a:r>
          </a:p>
          <a:p>
            <a:pPr algn="just" eaLnBrk="1" hangingPunct="1"/>
            <a:r>
              <a:rPr lang="it-IT" sz="2400" dirty="0" smtClean="0"/>
              <a:t>0.2% dei tumori del polmone</a:t>
            </a:r>
          </a:p>
          <a:p>
            <a:pPr algn="just" eaLnBrk="1" hangingPunct="1"/>
            <a:endParaRPr lang="it-IT" dirty="0" smtClean="0"/>
          </a:p>
          <a:p>
            <a:pPr algn="just" eaLnBrk="1" hangingPunct="1"/>
            <a:endParaRPr lang="it-IT" dirty="0" smtClean="0"/>
          </a:p>
          <a:p>
            <a:pPr algn="just" eaLnBrk="1" hangingPunct="1"/>
            <a:endParaRPr lang="it-IT" dirty="0" smtClean="0"/>
          </a:p>
          <a:p>
            <a:pPr algn="just" eaLnBrk="1" hangingPunct="1">
              <a:buFont typeface="Arial" charset="0"/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1257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Miriam, età cronologica 6 anni e 7/12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575445"/>
            <a:ext cx="8784976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u="sng" dirty="0" smtClean="0"/>
              <a:t>Anamnesi familiare</a:t>
            </a:r>
            <a:r>
              <a:rPr lang="it-IT" dirty="0" smtClean="0"/>
              <a:t>: negativa per malattie respiratorie, asma bronchiale ed </a:t>
            </a:r>
            <a:r>
              <a:rPr lang="it-IT" dirty="0" err="1" smtClean="0"/>
              <a:t>atopia</a:t>
            </a:r>
            <a:endParaRPr lang="it-IT" dirty="0" smtClean="0"/>
          </a:p>
          <a:p>
            <a:pPr algn="just"/>
            <a:r>
              <a:rPr lang="it-IT" u="sng" dirty="0" smtClean="0"/>
              <a:t>Anamnesi gravidica e perinatale</a:t>
            </a:r>
            <a:r>
              <a:rPr lang="it-IT" dirty="0" smtClean="0"/>
              <a:t>: </a:t>
            </a:r>
            <a:r>
              <a:rPr lang="it-IT" dirty="0"/>
              <a:t>nata a 40 </a:t>
            </a:r>
            <a:r>
              <a:rPr lang="it-IT" dirty="0" smtClean="0"/>
              <a:t>settimane EG, </a:t>
            </a:r>
            <a:r>
              <a:rPr lang="it-IT" dirty="0"/>
              <a:t>gravidanza </a:t>
            </a:r>
            <a:r>
              <a:rPr lang="it-IT" dirty="0" err="1"/>
              <a:t>normocondotta</a:t>
            </a:r>
            <a:r>
              <a:rPr lang="it-IT" dirty="0"/>
              <a:t> mediante </a:t>
            </a:r>
            <a:r>
              <a:rPr lang="it-IT" dirty="0" smtClean="0"/>
              <a:t>T.C. </a:t>
            </a:r>
            <a:r>
              <a:rPr lang="it-IT" dirty="0"/>
              <a:t>Peso alla nascita 3.250 kg (AGA</a:t>
            </a:r>
            <a:r>
              <a:rPr lang="it-IT" dirty="0" smtClean="0"/>
              <a:t>). Fenomeni perinatali </a:t>
            </a:r>
            <a:r>
              <a:rPr lang="it-IT" dirty="0" err="1" smtClean="0"/>
              <a:t>normoevoluti</a:t>
            </a:r>
            <a:r>
              <a:rPr lang="it-IT" dirty="0" smtClean="0"/>
              <a:t>. </a:t>
            </a:r>
          </a:p>
          <a:p>
            <a:pPr algn="just"/>
            <a:r>
              <a:rPr lang="it-IT" u="sng" dirty="0" smtClean="0"/>
              <a:t>Anamnesi patologica remota</a:t>
            </a:r>
            <a:r>
              <a:rPr lang="it-IT" dirty="0" smtClean="0"/>
              <a:t>: intervento di </a:t>
            </a:r>
            <a:r>
              <a:rPr lang="it-IT" dirty="0" err="1" smtClean="0"/>
              <a:t>adenotonsillectomia</a:t>
            </a:r>
            <a:r>
              <a:rPr lang="it-IT" dirty="0" smtClean="0"/>
              <a:t> per crisi apnoiche a 3 anni di vita. Per il resto nulla </a:t>
            </a:r>
            <a:r>
              <a:rPr lang="it-IT" dirty="0"/>
              <a:t>da </a:t>
            </a:r>
            <a:r>
              <a:rPr lang="it-IT" dirty="0" smtClean="0"/>
              <a:t>segnalare.</a:t>
            </a:r>
          </a:p>
          <a:p>
            <a:pPr algn="just"/>
            <a:r>
              <a:rPr lang="it-IT" u="sng" dirty="0" smtClean="0"/>
              <a:t>Anamnesi patologica prossima</a:t>
            </a:r>
            <a:r>
              <a:rPr lang="it-IT" dirty="0" smtClean="0"/>
              <a:t>: da 6 mesi storia di tosse ricorrente e scarsamente </a:t>
            </a:r>
            <a:r>
              <a:rPr lang="it-IT" dirty="0" err="1" smtClean="0"/>
              <a:t>responsiva</a:t>
            </a:r>
            <a:r>
              <a:rPr lang="it-IT" dirty="0" smtClean="0"/>
              <a:t> al trattamento con </a:t>
            </a:r>
            <a:r>
              <a:rPr lang="it-IT" dirty="0" err="1" smtClean="0"/>
              <a:t>fluticasone</a:t>
            </a:r>
            <a:r>
              <a:rPr lang="it-IT" dirty="0" smtClean="0"/>
              <a:t> e </a:t>
            </a:r>
            <a:r>
              <a:rPr lang="it-IT" dirty="0" err="1" smtClean="0"/>
              <a:t>montelukast</a:t>
            </a:r>
            <a:r>
              <a:rPr lang="it-IT" dirty="0" smtClean="0"/>
              <a:t>, associata a dispnea sia a riposo che dopo sforzo, prevalentemente notturna. Appetito </a:t>
            </a:r>
            <a:r>
              <a:rPr lang="it-IT" dirty="0"/>
              <a:t>molto </a:t>
            </a:r>
            <a:r>
              <a:rPr lang="it-IT" dirty="0" smtClean="0"/>
              <a:t>scarso da 3-4 mesi.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1" y="1271662"/>
            <a:ext cx="9144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Ricovero presso l’Ospedale </a:t>
            </a:r>
            <a:r>
              <a:rPr lang="it-IT" sz="3200" dirty="0" err="1" smtClean="0">
                <a:solidFill>
                  <a:srgbClr val="FF0000"/>
                </a:solidFill>
              </a:rPr>
              <a:t>Santobono</a:t>
            </a:r>
            <a:r>
              <a:rPr lang="it-IT" sz="3200" dirty="0" smtClean="0">
                <a:solidFill>
                  <a:srgbClr val="FF0000"/>
                </a:solidFill>
              </a:rPr>
              <a:t> per dispnea a riposo associata a tosse non produttiva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2"/>
          <p:cNvSpPr>
            <a:spLocks noChangeArrowheads="1"/>
          </p:cNvSpPr>
          <p:nvPr/>
        </p:nvSpPr>
        <p:spPr bwMode="auto">
          <a:xfrm>
            <a:off x="323850" y="4901406"/>
            <a:ext cx="82089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dirty="0">
                <a:latin typeface="Constantia" pitchFamily="18" charset="0"/>
              </a:rPr>
              <a:t>La </a:t>
            </a:r>
            <a:r>
              <a:rPr lang="it-IT" sz="2400" dirty="0" smtClean="0">
                <a:latin typeface="Constantia" pitchFamily="18" charset="0"/>
              </a:rPr>
              <a:t>dispnea, la tosse, </a:t>
            </a:r>
            <a:r>
              <a:rPr lang="it-IT" sz="2400" dirty="0">
                <a:latin typeface="Constantia" pitchFamily="18" charset="0"/>
              </a:rPr>
              <a:t>il </a:t>
            </a:r>
            <a:r>
              <a:rPr lang="it-IT" sz="2400" dirty="0" err="1">
                <a:latin typeface="Constantia" pitchFamily="18" charset="0"/>
              </a:rPr>
              <a:t>wheezing</a:t>
            </a:r>
            <a:r>
              <a:rPr lang="it-IT" sz="2400" dirty="0">
                <a:latin typeface="Constantia" pitchFamily="18" charset="0"/>
              </a:rPr>
              <a:t> non rispondenti alla terapia con </a:t>
            </a:r>
            <a:r>
              <a:rPr lang="it-IT" sz="2400" dirty="0" err="1">
                <a:latin typeface="Constantia" pitchFamily="18" charset="0"/>
              </a:rPr>
              <a:t>broncodilatotori</a:t>
            </a:r>
            <a:r>
              <a:rPr lang="it-IT" sz="2400" dirty="0">
                <a:latin typeface="Constantia" pitchFamily="18" charset="0"/>
              </a:rPr>
              <a:t> </a:t>
            </a:r>
            <a:r>
              <a:rPr lang="it-IT" sz="2400" dirty="0" smtClean="0">
                <a:latin typeface="Constantia" pitchFamily="18" charset="0"/>
              </a:rPr>
              <a:t>e corticosteroidi rappresentano </a:t>
            </a:r>
            <a:r>
              <a:rPr lang="it-IT" sz="2400" dirty="0">
                <a:latin typeface="Constantia" pitchFamily="18" charset="0"/>
              </a:rPr>
              <a:t>dei fattori di </a:t>
            </a:r>
            <a:r>
              <a:rPr lang="it-IT" sz="2400" dirty="0" smtClean="0">
                <a:latin typeface="Constantia" pitchFamily="18" charset="0"/>
              </a:rPr>
              <a:t>sospetto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392" y="6398342"/>
            <a:ext cx="4364608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6"/>
          <p:cNvGrpSpPr>
            <a:grpSpLocks/>
          </p:cNvGrpSpPr>
          <p:nvPr/>
        </p:nvGrpSpPr>
        <p:grpSpPr bwMode="auto">
          <a:xfrm>
            <a:off x="2052191" y="1373187"/>
            <a:ext cx="5400129" cy="3383756"/>
            <a:chOff x="1907704" y="1671452"/>
            <a:chExt cx="5328592" cy="2837668"/>
          </a:xfrm>
        </p:grpSpPr>
        <p:pic>
          <p:nvPicPr>
            <p:cNvPr id="30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1671452"/>
              <a:ext cx="5328592" cy="283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tangolo 4"/>
            <p:cNvSpPr/>
            <p:nvPr/>
          </p:nvSpPr>
          <p:spPr>
            <a:xfrm>
              <a:off x="1907704" y="2348510"/>
              <a:ext cx="3096172" cy="57606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907704" y="3069661"/>
              <a:ext cx="4752228" cy="205052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8" name="Titolo 1"/>
          <p:cNvSpPr txBox="1">
            <a:spLocks/>
          </p:cNvSpPr>
          <p:nvPr/>
        </p:nvSpPr>
        <p:spPr>
          <a:xfrm>
            <a:off x="457200" y="827584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dirty="0">
                <a:latin typeface="+mj-lt"/>
                <a:ea typeface="+mj-ea"/>
                <a:cs typeface="+mj-cs"/>
              </a:rPr>
              <a:t>Clinica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Carcinoma </a:t>
            </a: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mucoepidermoide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2051720" y="3472519"/>
            <a:ext cx="3312368" cy="244513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1266" name="Picture 2" descr="http://psicologipsicologiaedintorni.files.wordpress.com/2009/12/campa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717032"/>
            <a:ext cx="962025" cy="11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2191295"/>
            <a:ext cx="43561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6365701"/>
            <a:ext cx="39417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14"/>
          <p:cNvSpPr txBox="1">
            <a:spLocks noChangeArrowheads="1"/>
          </p:cNvSpPr>
          <p:nvPr/>
        </p:nvSpPr>
        <p:spPr bwMode="auto">
          <a:xfrm>
            <a:off x="250825" y="1742852"/>
            <a:ext cx="4537075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it-IT" sz="2000" dirty="0">
                <a:latin typeface="Calibri" charset="0"/>
              </a:rPr>
              <a:t>  </a:t>
            </a:r>
            <a:r>
              <a:rPr lang="it-IT" dirty="0" err="1">
                <a:latin typeface="Constantia" pitchFamily="18" charset="0"/>
              </a:rPr>
              <a:t>Rx</a:t>
            </a:r>
            <a:r>
              <a:rPr lang="it-IT" dirty="0">
                <a:latin typeface="Constantia" pitchFamily="18" charset="0"/>
              </a:rPr>
              <a:t> torace: può evidenziare anomalie che pongono indicazione ad un maggiore approfondimento</a:t>
            </a:r>
          </a:p>
          <a:p>
            <a:pPr algn="just">
              <a:buFont typeface="Arial" charset="0"/>
              <a:buChar char="•"/>
            </a:pPr>
            <a:r>
              <a:rPr lang="it-IT" dirty="0">
                <a:latin typeface="Constantia" pitchFamily="18" charset="0"/>
              </a:rPr>
              <a:t> </a:t>
            </a:r>
            <a:r>
              <a:rPr lang="it-IT" u="sng" dirty="0">
                <a:latin typeface="Constantia" pitchFamily="18" charset="0"/>
              </a:rPr>
              <a:t>TC torace</a:t>
            </a:r>
          </a:p>
          <a:p>
            <a:pPr algn="just">
              <a:buFont typeface="Arial" charset="0"/>
              <a:buChar char="•"/>
            </a:pPr>
            <a:r>
              <a:rPr lang="it-IT" dirty="0">
                <a:latin typeface="Constantia" pitchFamily="18" charset="0"/>
              </a:rPr>
              <a:t> </a:t>
            </a:r>
            <a:r>
              <a:rPr lang="it-IT" u="sng" dirty="0">
                <a:latin typeface="Constantia" pitchFamily="18" charset="0"/>
              </a:rPr>
              <a:t>Broncoscopia con biopsie</a:t>
            </a:r>
            <a:r>
              <a:rPr lang="it-IT" dirty="0">
                <a:latin typeface="Constantia" pitchFamily="18" charset="0"/>
              </a:rPr>
              <a:t> per l’esame istologico</a:t>
            </a:r>
          </a:p>
          <a:p>
            <a:pPr algn="just"/>
            <a:endParaRPr lang="it-IT" dirty="0">
              <a:latin typeface="Constantia" pitchFamily="18" charset="0"/>
            </a:endParaRPr>
          </a:p>
          <a:p>
            <a:pPr algn="just"/>
            <a:r>
              <a:rPr lang="it-IT" dirty="0">
                <a:latin typeface="Constantia" pitchFamily="18" charset="0"/>
              </a:rPr>
              <a:t>N.B. L’esame istologico pre-operatorio non </a:t>
            </a:r>
            <a:r>
              <a:rPr lang="it-IT" dirty="0" smtClean="0">
                <a:latin typeface="Constantia" pitchFamily="18" charset="0"/>
              </a:rPr>
              <a:t>è sempre </a:t>
            </a:r>
            <a:r>
              <a:rPr lang="it-IT" dirty="0">
                <a:latin typeface="Constantia" pitchFamily="18" charset="0"/>
              </a:rPr>
              <a:t>possibile per la tendenza al </a:t>
            </a:r>
          </a:p>
          <a:p>
            <a:pPr algn="just"/>
            <a:r>
              <a:rPr lang="it-IT" dirty="0">
                <a:latin typeface="Constantia" pitchFamily="18" charset="0"/>
              </a:rPr>
              <a:t>s</a:t>
            </a:r>
            <a:r>
              <a:rPr lang="it-IT" dirty="0" smtClean="0">
                <a:latin typeface="Constantia" pitchFamily="18" charset="0"/>
              </a:rPr>
              <a:t>anguinamento </a:t>
            </a:r>
            <a:r>
              <a:rPr lang="it-IT" dirty="0">
                <a:latin typeface="Constantia" pitchFamily="18" charset="0"/>
              </a:rPr>
              <a:t>del tumore con rischio di</a:t>
            </a:r>
          </a:p>
          <a:p>
            <a:pPr algn="just"/>
            <a:r>
              <a:rPr lang="it-IT" dirty="0">
                <a:latin typeface="Constantia" pitchFamily="18" charset="0"/>
              </a:rPr>
              <a:t> </a:t>
            </a:r>
            <a:r>
              <a:rPr lang="it-IT" dirty="0" smtClean="0">
                <a:latin typeface="Constantia" pitchFamily="18" charset="0"/>
              </a:rPr>
              <a:t>emorragia </a:t>
            </a:r>
            <a:r>
              <a:rPr lang="it-IT" dirty="0" err="1" smtClean="0">
                <a:latin typeface="Constantia" pitchFamily="18" charset="0"/>
              </a:rPr>
              <a:t>intraoperativa</a:t>
            </a:r>
            <a:endParaRPr lang="it-IT" dirty="0" smtClean="0">
              <a:latin typeface="Constantia" pitchFamily="18" charset="0"/>
            </a:endParaRPr>
          </a:p>
          <a:p>
            <a:pPr algn="just"/>
            <a:r>
              <a:rPr lang="it-IT" dirty="0" smtClean="0">
                <a:latin typeface="Constantia" pitchFamily="18" charset="0"/>
              </a:rPr>
              <a:t>-Lavaggio bronco-alveolare e </a:t>
            </a:r>
            <a:r>
              <a:rPr lang="it-IT" dirty="0" err="1" smtClean="0">
                <a:latin typeface="Constantia" pitchFamily="18" charset="0"/>
              </a:rPr>
              <a:t>brushing</a:t>
            </a:r>
            <a:r>
              <a:rPr lang="it-IT" dirty="0" smtClean="0">
                <a:latin typeface="Constantia" pitchFamily="18" charset="0"/>
              </a:rPr>
              <a:t> sono raramente utili per la diagnosi</a:t>
            </a:r>
            <a:endParaRPr lang="it-IT" dirty="0">
              <a:latin typeface="Constantia" pitchFamily="18" charset="0"/>
            </a:endParaRPr>
          </a:p>
          <a:p>
            <a:endParaRPr lang="it-IT" dirty="0"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183769"/>
            <a:ext cx="3528391" cy="3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7200" y="827584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Diagnosi</a:t>
            </a:r>
            <a:endParaRPr lang="it-IT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Carcinoma </a:t>
            </a: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mucoepidermoide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187624" y="5805264"/>
            <a:ext cx="3312368" cy="936104"/>
            <a:chOff x="539552" y="5661248"/>
            <a:chExt cx="3312368" cy="936104"/>
          </a:xfrm>
        </p:grpSpPr>
        <p:sp>
          <p:nvSpPr>
            <p:cNvPr id="10" name="Rettangolo 9"/>
            <p:cNvSpPr/>
            <p:nvPr/>
          </p:nvSpPr>
          <p:spPr>
            <a:xfrm>
              <a:off x="539552" y="5661248"/>
              <a:ext cx="331236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827584" y="5805264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Comune il ritardo diagnostico</a:t>
              </a:r>
              <a:endParaRPr lang="it-IT" b="1" dirty="0"/>
            </a:p>
          </p:txBody>
        </p:sp>
      </p:grpSp>
      <p:cxnSp>
        <p:nvCxnSpPr>
          <p:cNvPr id="14" name="Connettore 2 13"/>
          <p:cNvCxnSpPr/>
          <p:nvPr/>
        </p:nvCxnSpPr>
        <p:spPr>
          <a:xfrm flipV="1">
            <a:off x="4716016" y="544522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it-IT" dirty="0" smtClean="0"/>
              <a:t>Resezione chirurgica del tumore con gli anelli tracheali corrispondenti e ricostruzione della trachea con anastomosi termino-terminale</a:t>
            </a:r>
          </a:p>
          <a:p>
            <a:r>
              <a:rPr lang="it-IT" dirty="0" smtClean="0"/>
              <a:t>No terapia adiuvante</a:t>
            </a:r>
          </a:p>
          <a:p>
            <a:r>
              <a:rPr lang="it-IT" dirty="0" smtClean="0"/>
              <a:t> La rimozione </a:t>
            </a:r>
            <a:r>
              <a:rPr lang="it-IT" dirty="0" err="1" smtClean="0"/>
              <a:t>broncoscopica</a:t>
            </a:r>
            <a:r>
              <a:rPr lang="it-IT" dirty="0" smtClean="0"/>
              <a:t> è possibile ma si associa ad un maggior rischio di ricorrenza</a:t>
            </a:r>
          </a:p>
          <a:p>
            <a:endParaRPr lang="it-IT" dirty="0" smtClean="0"/>
          </a:p>
          <a:p>
            <a:r>
              <a:rPr lang="it-IT" dirty="0" smtClean="0">
                <a:latin typeface="Constantia" pitchFamily="18" charset="0"/>
              </a:rPr>
              <a:t>La prognosi è buona se è interessata solo la trachea. In caso di interessamento della carena l’intervento di rimozione è più complicato e la mortalità aumenta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6237288"/>
            <a:ext cx="49720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457200" y="827584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dirty="0" smtClean="0">
                <a:latin typeface="+mj-lt"/>
                <a:ea typeface="+mj-ea"/>
                <a:cs typeface="+mj-cs"/>
              </a:rPr>
              <a:t>Terapia e prognosi</a:t>
            </a:r>
            <a:endParaRPr lang="it-IT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Carcinoma </a:t>
            </a: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mucoepidermoide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04656"/>
          </a:xfrm>
        </p:spPr>
        <p:txBody>
          <a:bodyPr/>
          <a:lstStyle/>
          <a:p>
            <a:pPr indent="-341313" algn="ctr"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indent="-341313" algn="ctr"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indent="-341313" algn="ctr"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it-IT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indent="-341313" algn="ctr">
              <a:spcBef>
                <a:spcPts val="638"/>
              </a:spcBef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dirty="0" smtClean="0">
                <a:solidFill>
                  <a:srgbClr val="000000"/>
                </a:solidFill>
                <a:latin typeface="Constantia" pitchFamily="18" charset="0"/>
              </a:rPr>
              <a:t>Rimozione </a:t>
            </a:r>
            <a:r>
              <a:rPr lang="it-IT" dirty="0">
                <a:solidFill>
                  <a:srgbClr val="000000"/>
                </a:solidFill>
                <a:latin typeface="Constantia" pitchFamily="18" charset="0"/>
              </a:rPr>
              <a:t>in broncoscopia con metodica laser  della massa </a:t>
            </a:r>
            <a:r>
              <a:rPr lang="it-IT" dirty="0" smtClean="0">
                <a:solidFill>
                  <a:srgbClr val="000000"/>
                </a:solidFill>
                <a:latin typeface="Constantia" pitchFamily="18" charset="0"/>
              </a:rPr>
              <a:t>occludente, senza </a:t>
            </a:r>
            <a:r>
              <a:rPr lang="it-IT" dirty="0">
                <a:solidFill>
                  <a:srgbClr val="000000"/>
                </a:solidFill>
                <a:latin typeface="Constantia" pitchFamily="18" charset="0"/>
              </a:rPr>
              <a:t>asportazione della base di impianto nella parete tracheale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12976"/>
            <a:ext cx="3816424" cy="2369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395536" y="58772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Trasferita presso altra struttura per la pianificazione dell’intervento chirurgico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47667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</a:rPr>
              <a:t>Trattamento palliativo</a:t>
            </a: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572000" y="980728"/>
            <a:ext cx="14401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Take home </a:t>
            </a:r>
            <a:r>
              <a:rPr lang="it-IT" dirty="0" err="1" smtClean="0"/>
              <a:t>messages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57536"/>
            <a:ext cx="8229600" cy="462379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Non sempre la diagnosi più ovvia è quella giusta</a:t>
            </a:r>
          </a:p>
          <a:p>
            <a:pPr algn="just"/>
            <a:r>
              <a:rPr lang="it-IT" dirty="0" smtClean="0"/>
              <a:t>La diagnosi di asma bronchiale richiede l’esecuzione di prove di funzionalità polmonare</a:t>
            </a:r>
          </a:p>
          <a:p>
            <a:pPr algn="just"/>
            <a:r>
              <a:rPr lang="it-IT" dirty="0" smtClean="0"/>
              <a:t>Farsi guidare dalla clinica</a:t>
            </a:r>
          </a:p>
          <a:p>
            <a:pPr algn="just"/>
            <a:r>
              <a:rPr lang="it-IT" dirty="0" smtClean="0"/>
              <a:t>Se la sintomatologia respiratoria non risponde come atteso alla terapia, va avviato un processo di diagnostica differenziale</a:t>
            </a:r>
          </a:p>
          <a:p>
            <a:pPr algn="just"/>
            <a:r>
              <a:rPr lang="it-IT" dirty="0" smtClean="0"/>
              <a:t>I tumori tracheali sono rari in età pediatrica ma vanno sospettati in caso di sintomatologia recidivante/ricorrente o di un’inadeguata risposta alla terapia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obert\Desktop\CASO CLINICO 1\graz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54618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703237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/>
              <a:t>All’ingresso: </a:t>
            </a:r>
          </a:p>
          <a:p>
            <a:pPr algn="just">
              <a:buNone/>
            </a:pPr>
            <a:r>
              <a:rPr lang="it-IT" i="1" dirty="0" smtClean="0"/>
              <a:t>Parametri </a:t>
            </a:r>
            <a:r>
              <a:rPr lang="it-IT" i="1" dirty="0" err="1" smtClean="0"/>
              <a:t>auxologici</a:t>
            </a:r>
            <a:r>
              <a:rPr lang="it-IT" dirty="0" smtClean="0"/>
              <a:t>: peso 19.5 Kg (10-25°pct)</a:t>
            </a:r>
            <a:endParaRPr lang="it-IT" dirty="0"/>
          </a:p>
          <a:p>
            <a:pPr algn="just">
              <a:buNone/>
            </a:pPr>
            <a:r>
              <a:rPr lang="it-IT" i="1" dirty="0"/>
              <a:t>Parametri </a:t>
            </a:r>
            <a:r>
              <a:rPr lang="it-IT" i="1" dirty="0" smtClean="0"/>
              <a:t>vitali: </a:t>
            </a:r>
            <a:r>
              <a:rPr lang="it-IT" dirty="0" smtClean="0"/>
              <a:t>TC </a:t>
            </a:r>
            <a:r>
              <a:rPr lang="it-IT" dirty="0"/>
              <a:t>37.5 °</a:t>
            </a:r>
            <a:r>
              <a:rPr lang="it-IT" dirty="0" smtClean="0"/>
              <a:t>C,</a:t>
            </a:r>
            <a:r>
              <a:rPr lang="it-IT" dirty="0"/>
              <a:t> </a:t>
            </a:r>
            <a:r>
              <a:rPr lang="it-IT" dirty="0" err="1" smtClean="0"/>
              <a:t>Sat</a:t>
            </a:r>
            <a:r>
              <a:rPr lang="it-IT" dirty="0" smtClean="0"/>
              <a:t> </a:t>
            </a:r>
            <a:r>
              <a:rPr lang="it-IT" dirty="0"/>
              <a:t>O2: 99% in </a:t>
            </a:r>
            <a:r>
              <a:rPr lang="it-IT" dirty="0" smtClean="0"/>
              <a:t>aria, FC 104 </a:t>
            </a:r>
            <a:r>
              <a:rPr lang="it-IT" dirty="0" err="1" smtClean="0"/>
              <a:t>bpm</a:t>
            </a:r>
            <a:r>
              <a:rPr lang="it-IT" dirty="0" smtClean="0"/>
              <a:t>, FR 28 </a:t>
            </a:r>
            <a:r>
              <a:rPr lang="it-IT" dirty="0" err="1" smtClean="0"/>
              <a:t>apm</a:t>
            </a:r>
            <a:endParaRPr lang="it-IT" dirty="0" smtClean="0"/>
          </a:p>
          <a:p>
            <a:pPr algn="just">
              <a:buNone/>
            </a:pPr>
            <a:r>
              <a:rPr lang="it-IT" i="1" dirty="0" smtClean="0"/>
              <a:t>EO</a:t>
            </a:r>
            <a:r>
              <a:rPr lang="it-IT" dirty="0" smtClean="0"/>
              <a:t>: Condizioni </a:t>
            </a:r>
            <a:r>
              <a:rPr lang="it-IT" dirty="0"/>
              <a:t>cliniche generali mediocri. </a:t>
            </a:r>
            <a:r>
              <a:rPr lang="it-IT" dirty="0" smtClean="0"/>
              <a:t>Agitazione. Colorito </a:t>
            </a:r>
            <a:r>
              <a:rPr lang="it-IT" dirty="0"/>
              <a:t>cutaneo pallido di cute e mucose visibili. Al torace </a:t>
            </a:r>
            <a:r>
              <a:rPr lang="it-IT" u="heavy" dirty="0">
                <a:uFill>
                  <a:solidFill>
                    <a:schemeClr val="tx2"/>
                  </a:solidFill>
                </a:uFill>
              </a:rPr>
              <a:t>reperto </a:t>
            </a:r>
            <a:r>
              <a:rPr lang="it-IT" u="heavy" dirty="0" err="1">
                <a:uFill>
                  <a:solidFill>
                    <a:schemeClr val="tx2"/>
                  </a:solidFill>
                </a:uFill>
              </a:rPr>
              <a:t>broncostenotico</a:t>
            </a:r>
            <a:r>
              <a:rPr lang="it-IT" u="heavy" dirty="0">
                <a:uFill>
                  <a:solidFill>
                    <a:schemeClr val="tx2"/>
                  </a:solidFill>
                </a:uFill>
              </a:rPr>
              <a:t> diffuso su tutto l'ambito</a:t>
            </a:r>
            <a:r>
              <a:rPr lang="it-IT" dirty="0"/>
              <a:t>. Toni cardiaci validi e ritmici. Addome piano, trattabile. Organi ipocondriaci nei limiti. </a:t>
            </a: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/>
          </a:p>
          <a:p>
            <a:pPr algn="just"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 descr="C:\Users\Robert\Desktop\CASO CLINICO 2\puntointerroga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09120"/>
            <a:ext cx="2265040" cy="2265040"/>
          </a:xfrm>
          <a:prstGeom prst="rect">
            <a:avLst/>
          </a:prstGeom>
          <a:noFill/>
        </p:spPr>
      </p:pic>
      <p:grpSp>
        <p:nvGrpSpPr>
          <p:cNvPr id="6" name="Gruppo 5"/>
          <p:cNvGrpSpPr/>
          <p:nvPr/>
        </p:nvGrpSpPr>
        <p:grpSpPr>
          <a:xfrm>
            <a:off x="1547664" y="4941168"/>
            <a:ext cx="5976664" cy="1368152"/>
            <a:chOff x="1763688" y="4941168"/>
            <a:chExt cx="5976664" cy="1368152"/>
          </a:xfrm>
        </p:grpSpPr>
        <p:sp>
          <p:nvSpPr>
            <p:cNvPr id="4" name="Rettangolo 3"/>
            <p:cNvSpPr/>
            <p:nvPr/>
          </p:nvSpPr>
          <p:spPr>
            <a:xfrm>
              <a:off x="1763688" y="4941168"/>
              <a:ext cx="5976664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2051720" y="5085184"/>
              <a:ext cx="52565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dirty="0" smtClean="0"/>
                <a:t>Riacutizzazione di asma bronchiale </a:t>
              </a:r>
              <a:endParaRPr lang="it-IT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38338" y="1508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800" b="0">
              <a:solidFill>
                <a:schemeClr val="bg1"/>
              </a:solidFill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Asma bronchiale: definizione</a:t>
            </a:r>
            <a:endParaRPr lang="it-IT" dirty="0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457200" y="1613520"/>
            <a:ext cx="8229600" cy="49118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L’asma è una malattia infiammatoria cronica delle vie aeree caratterizzata da: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 Episodi ricorrenti di dispnea, respiro sibilante, tosse e senso di costrizione toracica</a:t>
            </a:r>
          </a:p>
          <a:p>
            <a:endParaRPr lang="it-IT" dirty="0" smtClean="0"/>
          </a:p>
          <a:p>
            <a:r>
              <a:rPr lang="it-IT" dirty="0" smtClean="0"/>
              <a:t> Ostruzione bronchiale (di solito reversibile spontaneamente o dopo trattamento farmacologico)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 err="1" smtClean="0"/>
              <a:t>Iperreattività</a:t>
            </a:r>
            <a:r>
              <a:rPr lang="it-IT" dirty="0" smtClean="0"/>
              <a:t> bronchiale</a:t>
            </a:r>
          </a:p>
          <a:p>
            <a:endParaRPr lang="it-IT" dirty="0" smtClean="0"/>
          </a:p>
          <a:p>
            <a:r>
              <a:rPr lang="it-IT" dirty="0" smtClean="0"/>
              <a:t> Infiltrazione di cellule infiammatorie, rilascio di mediatori </a:t>
            </a:r>
            <a:br>
              <a:rPr lang="it-IT" dirty="0" smtClean="0"/>
            </a:br>
            <a:r>
              <a:rPr lang="it-IT" dirty="0" smtClean="0"/>
              <a:t>   e rimodellamento strutturale delle  vie aeree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Indagini praticate: </a:t>
            </a:r>
            <a:endParaRPr lang="it-IT" dirty="0" smtClean="0"/>
          </a:p>
          <a:p>
            <a:r>
              <a:rPr lang="it-IT" dirty="0" smtClean="0"/>
              <a:t>Emocromo: GB 9320/</a:t>
            </a:r>
            <a:r>
              <a:rPr lang="el-GR" dirty="0" smtClean="0"/>
              <a:t>μ</a:t>
            </a:r>
            <a:r>
              <a:rPr lang="it-IT" dirty="0" smtClean="0"/>
              <a:t>l, N 86.3%, L 6.2%, GR 4.770.000/UL, </a:t>
            </a:r>
            <a:r>
              <a:rPr lang="it-IT" dirty="0" err="1" smtClean="0"/>
              <a:t>Hb</a:t>
            </a:r>
            <a:r>
              <a:rPr lang="it-IT" dirty="0" smtClean="0"/>
              <a:t> 12 g/dl, MCV 76.3 </a:t>
            </a:r>
            <a:r>
              <a:rPr lang="it-IT" dirty="0" err="1" smtClean="0"/>
              <a:t>fl</a:t>
            </a:r>
            <a:r>
              <a:rPr lang="it-IT" dirty="0" smtClean="0"/>
              <a:t>, PLT 275.000/</a:t>
            </a:r>
            <a:r>
              <a:rPr lang="it-IT" dirty="0" err="1" smtClean="0"/>
              <a:t>ul</a:t>
            </a:r>
            <a:endParaRPr lang="it-IT" dirty="0" smtClean="0"/>
          </a:p>
          <a:p>
            <a:r>
              <a:rPr lang="it-IT" dirty="0" smtClean="0"/>
              <a:t>Indici di flogosi: VES 29 mm, PCR 16.5 mg/l</a:t>
            </a:r>
          </a:p>
          <a:p>
            <a:r>
              <a:rPr lang="it-IT" dirty="0" smtClean="0"/>
              <a:t>Elettroliti e indici di funzionalità d’organo: nella norma</a:t>
            </a:r>
          </a:p>
          <a:p>
            <a:r>
              <a:rPr lang="it-IT" dirty="0" err="1" smtClean="0"/>
              <a:t>IgE</a:t>
            </a:r>
            <a:r>
              <a:rPr lang="it-IT" dirty="0" smtClean="0"/>
              <a:t> totali: nella norma</a:t>
            </a:r>
          </a:p>
          <a:p>
            <a:r>
              <a:rPr lang="it-IT" dirty="0" err="1" smtClean="0"/>
              <a:t>Prick</a:t>
            </a:r>
            <a:r>
              <a:rPr lang="it-IT" dirty="0" smtClean="0"/>
              <a:t> test per </a:t>
            </a:r>
            <a:r>
              <a:rPr lang="it-IT" dirty="0" err="1" smtClean="0"/>
              <a:t>aeroallergeni</a:t>
            </a:r>
            <a:r>
              <a:rPr lang="it-IT" dirty="0" smtClean="0"/>
              <a:t>: negativi</a:t>
            </a:r>
          </a:p>
          <a:p>
            <a:r>
              <a:rPr lang="it-IT" dirty="0" smtClean="0"/>
              <a:t>Ig totali: nei limiti per età</a:t>
            </a:r>
          </a:p>
          <a:p>
            <a:r>
              <a:rPr lang="it-IT" dirty="0" smtClean="0"/>
              <a:t>Sottopopolazioni linfocitarie: nella norma</a:t>
            </a:r>
          </a:p>
          <a:p>
            <a:r>
              <a:rPr lang="it-IT" dirty="0" smtClean="0"/>
              <a:t>Sierologia per </a:t>
            </a:r>
            <a:r>
              <a:rPr lang="it-IT" dirty="0" err="1" smtClean="0"/>
              <a:t>Mycoplasma</a:t>
            </a:r>
            <a:r>
              <a:rPr lang="it-IT" dirty="0" smtClean="0"/>
              <a:t> e </a:t>
            </a:r>
            <a:r>
              <a:rPr lang="it-IT" dirty="0" err="1" smtClean="0"/>
              <a:t>Chlamydia</a:t>
            </a:r>
            <a:r>
              <a:rPr lang="it-IT" dirty="0" smtClean="0"/>
              <a:t>: negativa</a:t>
            </a:r>
          </a:p>
          <a:p>
            <a:r>
              <a:rPr lang="it-IT" dirty="0" smtClean="0"/>
              <a:t>Test del sudore: negativo</a:t>
            </a:r>
          </a:p>
          <a:p>
            <a:r>
              <a:rPr lang="it-IT" dirty="0" smtClean="0"/>
              <a:t>Intradermoreazione secondo </a:t>
            </a:r>
            <a:r>
              <a:rPr lang="it-IT" dirty="0" err="1" smtClean="0"/>
              <a:t>Mantoux</a:t>
            </a:r>
            <a:r>
              <a:rPr lang="it-IT" dirty="0" smtClean="0"/>
              <a:t>: negativa</a:t>
            </a:r>
          </a:p>
          <a:p>
            <a:r>
              <a:rPr lang="it-IT" dirty="0" smtClean="0"/>
              <a:t>Consulenza cardiologica con ecocardiografia: nella norma</a:t>
            </a:r>
          </a:p>
          <a:p>
            <a:r>
              <a:rPr lang="it-IT" dirty="0" smtClean="0"/>
              <a:t>Consulenza </a:t>
            </a:r>
            <a:r>
              <a:rPr lang="it-IT" dirty="0" err="1" smtClean="0"/>
              <a:t>gastroenterologica</a:t>
            </a:r>
            <a:r>
              <a:rPr lang="it-IT" dirty="0" smtClean="0"/>
              <a:t>: per escludere sintomatologia attribuibile a reflusso </a:t>
            </a:r>
            <a:r>
              <a:rPr lang="it-IT" dirty="0" err="1" smtClean="0"/>
              <a:t>gastro-esofageo</a:t>
            </a:r>
            <a:r>
              <a:rPr lang="it-IT" dirty="0" smtClean="0"/>
              <a:t> si consiglia trial con inibitori di pompa protonica per 4 settimane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800" dirty="0" smtClean="0">
                <a:solidFill>
                  <a:schemeClr val="tx2"/>
                </a:solidFill>
              </a:rPr>
              <a:t>Indagini praticate: </a:t>
            </a:r>
            <a:endParaRPr lang="it-IT" dirty="0" smtClean="0"/>
          </a:p>
          <a:p>
            <a:r>
              <a:rPr lang="it-IT" dirty="0" smtClean="0"/>
              <a:t>Emocromo: GB 9320/</a:t>
            </a:r>
            <a:r>
              <a:rPr lang="el-GR" dirty="0" smtClean="0"/>
              <a:t>μ</a:t>
            </a:r>
            <a:r>
              <a:rPr lang="it-IT" dirty="0" smtClean="0"/>
              <a:t>l, N 86.3%, L 6.2%, GR 4.770.000/UL, </a:t>
            </a:r>
            <a:r>
              <a:rPr lang="it-IT" dirty="0" err="1" smtClean="0"/>
              <a:t>Hb</a:t>
            </a:r>
            <a:r>
              <a:rPr lang="it-IT" dirty="0" smtClean="0"/>
              <a:t> 12 g/dl, MCV 76.3 </a:t>
            </a:r>
            <a:r>
              <a:rPr lang="it-IT" dirty="0" err="1" smtClean="0"/>
              <a:t>fl</a:t>
            </a:r>
            <a:r>
              <a:rPr lang="it-IT" dirty="0" smtClean="0"/>
              <a:t>, PLT 275.000/</a:t>
            </a:r>
            <a:r>
              <a:rPr lang="it-IT" dirty="0" err="1" smtClean="0"/>
              <a:t>ul</a:t>
            </a:r>
            <a:endParaRPr lang="it-IT" dirty="0" smtClean="0"/>
          </a:p>
          <a:p>
            <a:r>
              <a:rPr lang="it-IT" dirty="0" smtClean="0"/>
              <a:t>Indici di flogosi: VES 29 mm, PCR 16.5 mg/l</a:t>
            </a:r>
          </a:p>
          <a:p>
            <a:r>
              <a:rPr lang="it-IT" dirty="0" smtClean="0"/>
              <a:t>Elettroliti e indici di funzionalità d’organo: nella norma</a:t>
            </a:r>
          </a:p>
          <a:p>
            <a:r>
              <a:rPr lang="it-IT" dirty="0" err="1" smtClean="0"/>
              <a:t>IgE</a:t>
            </a:r>
            <a:r>
              <a:rPr lang="it-IT" dirty="0" smtClean="0"/>
              <a:t> totali: nella norma</a:t>
            </a:r>
          </a:p>
          <a:p>
            <a:r>
              <a:rPr lang="it-IT" dirty="0" err="1" smtClean="0"/>
              <a:t>Prick</a:t>
            </a:r>
            <a:r>
              <a:rPr lang="it-IT" dirty="0" smtClean="0"/>
              <a:t> test per </a:t>
            </a:r>
            <a:r>
              <a:rPr lang="it-IT" dirty="0" err="1" smtClean="0"/>
              <a:t>aeroallergeni</a:t>
            </a:r>
            <a:r>
              <a:rPr lang="it-IT" dirty="0" smtClean="0"/>
              <a:t>: negativi</a:t>
            </a:r>
          </a:p>
          <a:p>
            <a:r>
              <a:rPr lang="it-IT" dirty="0" smtClean="0"/>
              <a:t>Ig totali: nei limiti per età</a:t>
            </a:r>
          </a:p>
          <a:p>
            <a:r>
              <a:rPr lang="it-IT" dirty="0" smtClean="0"/>
              <a:t>Sottopopolazioni linfocitarie: nella norma</a:t>
            </a:r>
          </a:p>
          <a:p>
            <a:r>
              <a:rPr lang="it-IT" dirty="0" smtClean="0"/>
              <a:t>Sierologia per </a:t>
            </a:r>
            <a:r>
              <a:rPr lang="it-IT" dirty="0" err="1" smtClean="0"/>
              <a:t>Mycoplasma</a:t>
            </a:r>
            <a:r>
              <a:rPr lang="it-IT" dirty="0" smtClean="0"/>
              <a:t> e </a:t>
            </a:r>
            <a:r>
              <a:rPr lang="it-IT" dirty="0" err="1" smtClean="0"/>
              <a:t>Chamydia</a:t>
            </a:r>
            <a:r>
              <a:rPr lang="it-IT" dirty="0" smtClean="0"/>
              <a:t>: negativa</a:t>
            </a:r>
          </a:p>
          <a:p>
            <a:r>
              <a:rPr lang="it-IT" dirty="0" smtClean="0"/>
              <a:t>Test del sudore: negativo</a:t>
            </a:r>
          </a:p>
          <a:p>
            <a:r>
              <a:rPr lang="it-IT" dirty="0" smtClean="0"/>
              <a:t>Intradermoreazione secondo </a:t>
            </a:r>
            <a:r>
              <a:rPr lang="it-IT" dirty="0" err="1" smtClean="0"/>
              <a:t>Mantoux</a:t>
            </a:r>
            <a:r>
              <a:rPr lang="it-IT" dirty="0" smtClean="0"/>
              <a:t>: negativa</a:t>
            </a:r>
          </a:p>
          <a:p>
            <a:r>
              <a:rPr lang="it-IT" dirty="0" smtClean="0"/>
              <a:t>Consulenza cardiologica con ecocardiografia: nella norma</a:t>
            </a:r>
          </a:p>
          <a:p>
            <a:r>
              <a:rPr lang="it-IT" dirty="0" smtClean="0"/>
              <a:t>Consulenza </a:t>
            </a:r>
            <a:r>
              <a:rPr lang="it-IT" dirty="0" err="1" smtClean="0"/>
              <a:t>gastroenterologica</a:t>
            </a:r>
            <a:r>
              <a:rPr lang="it-IT" dirty="0" smtClean="0"/>
              <a:t>: per escludere sintomatologia </a:t>
            </a:r>
            <a:r>
              <a:rPr lang="it-IT" dirty="0" err="1" smtClean="0"/>
              <a:t>attribiubile</a:t>
            </a:r>
            <a:r>
              <a:rPr lang="it-IT" dirty="0" smtClean="0"/>
              <a:t> a reflusso </a:t>
            </a:r>
            <a:r>
              <a:rPr lang="it-IT" dirty="0" err="1" smtClean="0"/>
              <a:t>gastro-esofageo</a:t>
            </a:r>
            <a:r>
              <a:rPr lang="it-IT" dirty="0" smtClean="0"/>
              <a:t> si consiglia trial con inibitori di pompa protonica per 4 settimane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2483768" y="188640"/>
            <a:ext cx="5248200" cy="1008112"/>
            <a:chOff x="3059832" y="2276872"/>
            <a:chExt cx="4464496" cy="504056"/>
          </a:xfrm>
        </p:grpSpPr>
        <p:sp>
          <p:nvSpPr>
            <p:cNvPr id="5" name="Rettangolo 4"/>
            <p:cNvSpPr/>
            <p:nvPr/>
          </p:nvSpPr>
          <p:spPr>
            <a:xfrm>
              <a:off x="3059832" y="2276872"/>
              <a:ext cx="446449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635896" y="2339588"/>
              <a:ext cx="3672408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FATTORI IN GRADO </a:t>
              </a:r>
              <a:r>
                <a:rPr lang="it-IT" dirty="0" err="1" smtClean="0"/>
                <a:t>DI</a:t>
              </a:r>
              <a:r>
                <a:rPr lang="it-IT" dirty="0" smtClean="0"/>
                <a:t> CAUSARE RIACUTIZZAZIONI ASMATICHE</a:t>
              </a:r>
              <a:endParaRPr lang="it-IT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2835424" y="1412776"/>
            <a:ext cx="4464496" cy="3024336"/>
            <a:chOff x="2835424" y="1412776"/>
            <a:chExt cx="4464496" cy="3024336"/>
          </a:xfrm>
        </p:grpSpPr>
        <p:grpSp>
          <p:nvGrpSpPr>
            <p:cNvPr id="36" name="Gruppo 5"/>
            <p:cNvGrpSpPr/>
            <p:nvPr/>
          </p:nvGrpSpPr>
          <p:grpSpPr>
            <a:xfrm>
              <a:off x="2835424" y="1412776"/>
              <a:ext cx="4464496" cy="986046"/>
              <a:chOff x="3059832" y="2276872"/>
              <a:chExt cx="4464496" cy="986046"/>
            </a:xfrm>
          </p:grpSpPr>
          <p:sp>
            <p:nvSpPr>
              <p:cNvPr id="46" name="Rettangolo 3"/>
              <p:cNvSpPr/>
              <p:nvPr/>
            </p:nvSpPr>
            <p:spPr>
              <a:xfrm>
                <a:off x="3059832" y="2276872"/>
                <a:ext cx="446449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CasellaDiTesto 4"/>
              <p:cNvSpPr txBox="1"/>
              <p:nvPr/>
            </p:nvSpPr>
            <p:spPr>
              <a:xfrm>
                <a:off x="3635896" y="2339588"/>
                <a:ext cx="36724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Infezioni delle vie respiratorie</a:t>
                </a:r>
              </a:p>
              <a:p>
                <a:pPr algn="ctr"/>
                <a:r>
                  <a:rPr lang="it-IT" dirty="0" smtClean="0"/>
                  <a:t>(virus, </a:t>
                </a:r>
                <a:r>
                  <a:rPr lang="it-IT" dirty="0" err="1" smtClean="0"/>
                  <a:t>Mycoplasma</a:t>
                </a:r>
                <a:r>
                  <a:rPr lang="it-IT" dirty="0" smtClean="0"/>
                  <a:t>, </a:t>
                </a:r>
                <a:r>
                  <a:rPr lang="it-IT" dirty="0" err="1" smtClean="0"/>
                  <a:t>Chlamydia</a:t>
                </a:r>
                <a:r>
                  <a:rPr lang="it-IT" dirty="0" smtClean="0"/>
                  <a:t>)</a:t>
                </a:r>
              </a:p>
              <a:p>
                <a:pPr algn="ctr"/>
                <a:endParaRPr lang="it-IT" dirty="0"/>
              </a:p>
            </p:txBody>
          </p:sp>
        </p:grpSp>
        <p:grpSp>
          <p:nvGrpSpPr>
            <p:cNvPr id="37" name="Gruppo 18"/>
            <p:cNvGrpSpPr/>
            <p:nvPr/>
          </p:nvGrpSpPr>
          <p:grpSpPr>
            <a:xfrm>
              <a:off x="2835424" y="3024336"/>
              <a:ext cx="4464496" cy="764704"/>
              <a:chOff x="3059832" y="1656184"/>
              <a:chExt cx="4464496" cy="764704"/>
            </a:xfrm>
          </p:grpSpPr>
          <p:sp>
            <p:nvSpPr>
              <p:cNvPr id="44" name="Rettangolo 43"/>
              <p:cNvSpPr/>
              <p:nvPr/>
            </p:nvSpPr>
            <p:spPr>
              <a:xfrm>
                <a:off x="3059832" y="1656184"/>
                <a:ext cx="4464496" cy="7647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CasellaDiTesto 44"/>
              <p:cNvSpPr txBox="1"/>
              <p:nvPr/>
            </p:nvSpPr>
            <p:spPr>
              <a:xfrm>
                <a:off x="3635896" y="1691516"/>
                <a:ext cx="3672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Esclusa l’assunzione di altri farmaci o l’esposizione ad agenti inquinanti</a:t>
                </a:r>
                <a:endParaRPr lang="it-IT" dirty="0"/>
              </a:p>
            </p:txBody>
          </p:sp>
        </p:grpSp>
        <p:grpSp>
          <p:nvGrpSpPr>
            <p:cNvPr id="38" name="Gruppo 24"/>
            <p:cNvGrpSpPr/>
            <p:nvPr/>
          </p:nvGrpSpPr>
          <p:grpSpPr>
            <a:xfrm>
              <a:off x="2835424" y="2420888"/>
              <a:ext cx="4464496" cy="504056"/>
              <a:chOff x="3059832" y="2276872"/>
              <a:chExt cx="4464496" cy="504056"/>
            </a:xfrm>
          </p:grpSpPr>
          <p:sp>
            <p:nvSpPr>
              <p:cNvPr id="42" name="Rettangolo 41"/>
              <p:cNvSpPr/>
              <p:nvPr/>
            </p:nvSpPr>
            <p:spPr>
              <a:xfrm>
                <a:off x="3059832" y="2276872"/>
                <a:ext cx="4464496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CasellaDiTesto 42"/>
              <p:cNvSpPr txBox="1"/>
              <p:nvPr/>
            </p:nvSpPr>
            <p:spPr>
              <a:xfrm>
                <a:off x="3635896" y="2339588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err="1" smtClean="0"/>
                  <a:t>Atopia</a:t>
                </a:r>
                <a:r>
                  <a:rPr lang="it-IT" dirty="0" smtClean="0"/>
                  <a:t>/allergia</a:t>
                </a:r>
                <a:endParaRPr lang="it-IT" dirty="0"/>
              </a:p>
            </p:txBody>
          </p:sp>
        </p:grpSp>
        <p:grpSp>
          <p:nvGrpSpPr>
            <p:cNvPr id="39" name="Gruppo 24"/>
            <p:cNvGrpSpPr/>
            <p:nvPr/>
          </p:nvGrpSpPr>
          <p:grpSpPr>
            <a:xfrm>
              <a:off x="2835424" y="3933056"/>
              <a:ext cx="4464496" cy="504056"/>
              <a:chOff x="2835424" y="4077072"/>
              <a:chExt cx="4464496" cy="504056"/>
            </a:xfrm>
          </p:grpSpPr>
          <p:sp>
            <p:nvSpPr>
              <p:cNvPr id="40" name="Rettangolo 39"/>
              <p:cNvSpPr/>
              <p:nvPr/>
            </p:nvSpPr>
            <p:spPr>
              <a:xfrm>
                <a:off x="2835424" y="4077072"/>
                <a:ext cx="4464496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3411488" y="4139788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Esercizio fisico</a:t>
                </a:r>
                <a:endParaRPr lang="it-IT" dirty="0"/>
              </a:p>
            </p:txBody>
          </p:sp>
        </p:grpSp>
      </p:grpSp>
      <p:grpSp>
        <p:nvGrpSpPr>
          <p:cNvPr id="48" name="Gruppo 47"/>
          <p:cNvGrpSpPr/>
          <p:nvPr/>
        </p:nvGrpSpPr>
        <p:grpSpPr>
          <a:xfrm>
            <a:off x="2835424" y="4941168"/>
            <a:ext cx="6201072" cy="1800200"/>
            <a:chOff x="2835424" y="4941168"/>
            <a:chExt cx="6201072" cy="1800200"/>
          </a:xfrm>
        </p:grpSpPr>
        <p:grpSp>
          <p:nvGrpSpPr>
            <p:cNvPr id="49" name="Gruppo 15"/>
            <p:cNvGrpSpPr/>
            <p:nvPr/>
          </p:nvGrpSpPr>
          <p:grpSpPr>
            <a:xfrm>
              <a:off x="2835424" y="4941168"/>
              <a:ext cx="4464496" cy="504056"/>
              <a:chOff x="3059832" y="4149080"/>
              <a:chExt cx="4464496" cy="504056"/>
            </a:xfrm>
          </p:grpSpPr>
          <p:sp>
            <p:nvSpPr>
              <p:cNvPr id="58" name="Rettangolo 10"/>
              <p:cNvSpPr/>
              <p:nvPr/>
            </p:nvSpPr>
            <p:spPr>
              <a:xfrm>
                <a:off x="3059832" y="4149080"/>
                <a:ext cx="4464496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CasellaDiTesto 11"/>
              <p:cNvSpPr txBox="1"/>
              <p:nvPr/>
            </p:nvSpPr>
            <p:spPr>
              <a:xfrm>
                <a:off x="3635896" y="4221088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Reflusso </a:t>
                </a:r>
                <a:r>
                  <a:rPr lang="it-IT" dirty="0" err="1" smtClean="0"/>
                  <a:t>gastro-esofageo</a:t>
                </a:r>
                <a:endParaRPr lang="it-IT" dirty="0"/>
              </a:p>
            </p:txBody>
          </p:sp>
        </p:grpSp>
        <p:grpSp>
          <p:nvGrpSpPr>
            <p:cNvPr id="50" name="Gruppo 16"/>
            <p:cNvGrpSpPr/>
            <p:nvPr/>
          </p:nvGrpSpPr>
          <p:grpSpPr>
            <a:xfrm>
              <a:off x="2835424" y="5589240"/>
              <a:ext cx="4464496" cy="504056"/>
              <a:chOff x="3059832" y="2276872"/>
              <a:chExt cx="4464496" cy="504056"/>
            </a:xfrm>
          </p:grpSpPr>
          <p:sp>
            <p:nvSpPr>
              <p:cNvPr id="56" name="Rettangolo 17"/>
              <p:cNvSpPr/>
              <p:nvPr/>
            </p:nvSpPr>
            <p:spPr>
              <a:xfrm>
                <a:off x="3059832" y="2276872"/>
                <a:ext cx="4464496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CasellaDiTesto 18"/>
              <p:cNvSpPr txBox="1"/>
              <p:nvPr/>
            </p:nvSpPr>
            <p:spPr>
              <a:xfrm>
                <a:off x="3635896" y="2339588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TBC</a:t>
                </a:r>
                <a:endParaRPr lang="it-IT" dirty="0"/>
              </a:p>
            </p:txBody>
          </p:sp>
        </p:grpSp>
        <p:grpSp>
          <p:nvGrpSpPr>
            <p:cNvPr id="51" name="Gruppo 19"/>
            <p:cNvGrpSpPr/>
            <p:nvPr/>
          </p:nvGrpSpPr>
          <p:grpSpPr>
            <a:xfrm>
              <a:off x="2835424" y="6237312"/>
              <a:ext cx="4464496" cy="504056"/>
              <a:chOff x="3059832" y="2204864"/>
              <a:chExt cx="4464496" cy="504056"/>
            </a:xfrm>
          </p:grpSpPr>
          <p:sp>
            <p:nvSpPr>
              <p:cNvPr id="54" name="Rettangolo 53"/>
              <p:cNvSpPr/>
              <p:nvPr/>
            </p:nvSpPr>
            <p:spPr>
              <a:xfrm>
                <a:off x="3059832" y="2204864"/>
                <a:ext cx="4464496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>
                <a:off x="3491880" y="2267580"/>
                <a:ext cx="3816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/>
                  <a:t>Immunodeficienze/ fibrosi cistica</a:t>
                </a:r>
                <a:endParaRPr lang="it-IT" dirty="0"/>
              </a:p>
            </p:txBody>
          </p:sp>
        </p:grpSp>
        <p:sp>
          <p:nvSpPr>
            <p:cNvPr id="52" name="CasellaDiTesto 51"/>
            <p:cNvSpPr txBox="1"/>
            <p:nvPr/>
          </p:nvSpPr>
          <p:spPr>
            <a:xfrm>
              <a:off x="7956376" y="5517232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chemeClr val="tx2"/>
                  </a:solidFill>
                </a:rPr>
                <a:t>Altre cause</a:t>
              </a:r>
              <a:endParaRPr lang="it-IT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53" name="Parentesi graffa chiusa 52"/>
            <p:cNvSpPr/>
            <p:nvPr/>
          </p:nvSpPr>
          <p:spPr>
            <a:xfrm>
              <a:off x="7596336" y="5013176"/>
              <a:ext cx="360040" cy="172819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o 41"/>
          <p:cNvGrpSpPr/>
          <p:nvPr/>
        </p:nvGrpSpPr>
        <p:grpSpPr>
          <a:xfrm>
            <a:off x="827584" y="288032"/>
            <a:ext cx="7620000" cy="6237312"/>
            <a:chOff x="827584" y="890578"/>
            <a:chExt cx="7620000" cy="4702085"/>
          </a:xfrm>
        </p:grpSpPr>
        <p:sp>
          <p:nvSpPr>
            <p:cNvPr id="2" name="Freeform 3"/>
            <p:cNvSpPr>
              <a:spLocks/>
            </p:cNvSpPr>
            <p:nvPr/>
          </p:nvSpPr>
          <p:spPr bwMode="auto">
            <a:xfrm>
              <a:off x="827584" y="890578"/>
              <a:ext cx="7618413" cy="1770738"/>
            </a:xfrm>
            <a:custGeom>
              <a:avLst/>
              <a:gdLst>
                <a:gd name="T0" fmla="*/ 2147483647 w 4197"/>
                <a:gd name="T1" fmla="*/ 2147483647 h 554"/>
                <a:gd name="T2" fmla="*/ 2147483647 w 4197"/>
                <a:gd name="T3" fmla="*/ 0 h 554"/>
                <a:gd name="T4" fmla="*/ 2147483647 w 4197"/>
                <a:gd name="T5" fmla="*/ 0 h 554"/>
                <a:gd name="T6" fmla="*/ 2147483647 w 4197"/>
                <a:gd name="T7" fmla="*/ 2147483647 h 554"/>
                <a:gd name="T8" fmla="*/ 2147483647 w 4197"/>
                <a:gd name="T9" fmla="*/ 2147483647 h 554"/>
                <a:gd name="T10" fmla="*/ 2147483647 w 4197"/>
                <a:gd name="T11" fmla="*/ 2147483647 h 554"/>
                <a:gd name="T12" fmla="*/ 2147483647 w 4197"/>
                <a:gd name="T13" fmla="*/ 2147483647 h 554"/>
                <a:gd name="T14" fmla="*/ 2147483647 w 4197"/>
                <a:gd name="T15" fmla="*/ 2147483647 h 554"/>
                <a:gd name="T16" fmla="*/ 2147483647 w 4197"/>
                <a:gd name="T17" fmla="*/ 2147483647 h 554"/>
                <a:gd name="T18" fmla="*/ 2147483647 w 4197"/>
                <a:gd name="T19" fmla="*/ 2147483647 h 554"/>
                <a:gd name="T20" fmla="*/ 0 w 4197"/>
                <a:gd name="T21" fmla="*/ 2147483647 h 554"/>
                <a:gd name="T22" fmla="*/ 0 w 4197"/>
                <a:gd name="T23" fmla="*/ 2147483647 h 554"/>
                <a:gd name="T24" fmla="*/ 2147483647 w 4197"/>
                <a:gd name="T25" fmla="*/ 2147483647 h 554"/>
                <a:gd name="T26" fmla="*/ 2147483647 w 4197"/>
                <a:gd name="T27" fmla="*/ 2147483647 h 554"/>
                <a:gd name="T28" fmla="*/ 2147483647 w 4197"/>
                <a:gd name="T29" fmla="*/ 2147483647 h 5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97"/>
                <a:gd name="T46" fmla="*/ 0 h 554"/>
                <a:gd name="T47" fmla="*/ 4197 w 4197"/>
                <a:gd name="T48" fmla="*/ 554 h 5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97" h="554">
                  <a:moveTo>
                    <a:pt x="4196" y="312"/>
                  </a:moveTo>
                  <a:lnTo>
                    <a:pt x="4196" y="0"/>
                  </a:lnTo>
                  <a:lnTo>
                    <a:pt x="827" y="0"/>
                  </a:lnTo>
                  <a:lnTo>
                    <a:pt x="825" y="131"/>
                  </a:lnTo>
                  <a:lnTo>
                    <a:pt x="666" y="131"/>
                  </a:lnTo>
                  <a:lnTo>
                    <a:pt x="666" y="246"/>
                  </a:lnTo>
                  <a:lnTo>
                    <a:pt x="476" y="246"/>
                  </a:lnTo>
                  <a:lnTo>
                    <a:pt x="476" y="363"/>
                  </a:lnTo>
                  <a:lnTo>
                    <a:pt x="286" y="363"/>
                  </a:lnTo>
                  <a:lnTo>
                    <a:pt x="286" y="472"/>
                  </a:lnTo>
                  <a:lnTo>
                    <a:pt x="0" y="472"/>
                  </a:lnTo>
                  <a:lnTo>
                    <a:pt x="0" y="553"/>
                  </a:lnTo>
                  <a:lnTo>
                    <a:pt x="816" y="553"/>
                  </a:lnTo>
                  <a:lnTo>
                    <a:pt x="816" y="312"/>
                  </a:lnTo>
                  <a:lnTo>
                    <a:pt x="4196" y="312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3" name="Freeform 18"/>
            <p:cNvSpPr>
              <a:spLocks/>
            </p:cNvSpPr>
            <p:nvPr/>
          </p:nvSpPr>
          <p:spPr bwMode="auto">
            <a:xfrm>
              <a:off x="6193334" y="4654451"/>
              <a:ext cx="2254250" cy="938212"/>
            </a:xfrm>
            <a:custGeom>
              <a:avLst/>
              <a:gdLst>
                <a:gd name="T0" fmla="*/ 0 w 1127"/>
                <a:gd name="T1" fmla="*/ 0 h 635"/>
                <a:gd name="T2" fmla="*/ 2147483647 w 1127"/>
                <a:gd name="T3" fmla="*/ 0 h 635"/>
                <a:gd name="T4" fmla="*/ 2147483647 w 1127"/>
                <a:gd name="T5" fmla="*/ 2147483647 h 635"/>
                <a:gd name="T6" fmla="*/ 0 w 1127"/>
                <a:gd name="T7" fmla="*/ 2147483647 h 635"/>
                <a:gd name="T8" fmla="*/ 0 w 1127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7"/>
                <a:gd name="T16" fmla="*/ 0 h 635"/>
                <a:gd name="T17" fmla="*/ 1127 w 1127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7" h="635">
                  <a:moveTo>
                    <a:pt x="0" y="0"/>
                  </a:moveTo>
                  <a:lnTo>
                    <a:pt x="1126" y="0"/>
                  </a:lnTo>
                  <a:lnTo>
                    <a:pt x="1126" y="634"/>
                  </a:lnTo>
                  <a:lnTo>
                    <a:pt x="0" y="634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4" name="Freeform 2"/>
            <p:cNvSpPr>
              <a:spLocks/>
            </p:cNvSpPr>
            <p:nvPr/>
          </p:nvSpPr>
          <p:spPr bwMode="auto">
            <a:xfrm>
              <a:off x="829172" y="2660551"/>
              <a:ext cx="1476375" cy="652174"/>
            </a:xfrm>
            <a:custGeom>
              <a:avLst/>
              <a:gdLst>
                <a:gd name="T0" fmla="*/ 0 w 814"/>
                <a:gd name="T1" fmla="*/ 0 h 431"/>
                <a:gd name="T2" fmla="*/ 2147483647 w 814"/>
                <a:gd name="T3" fmla="*/ 0 h 431"/>
                <a:gd name="T4" fmla="*/ 2147483647 w 814"/>
                <a:gd name="T5" fmla="*/ 2147483647 h 431"/>
                <a:gd name="T6" fmla="*/ 0 w 814"/>
                <a:gd name="T7" fmla="*/ 2147483647 h 431"/>
                <a:gd name="T8" fmla="*/ 0 w 814"/>
                <a:gd name="T9" fmla="*/ 0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431"/>
                <a:gd name="T17" fmla="*/ 814 w 814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431">
                  <a:moveTo>
                    <a:pt x="0" y="0"/>
                  </a:moveTo>
                  <a:lnTo>
                    <a:pt x="813" y="0"/>
                  </a:lnTo>
                  <a:lnTo>
                    <a:pt x="813" y="430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305547" y="2146201"/>
              <a:ext cx="2022475" cy="446087"/>
            </a:xfrm>
            <a:custGeom>
              <a:avLst/>
              <a:gdLst>
                <a:gd name="T0" fmla="*/ 0 w 1127"/>
                <a:gd name="T1" fmla="*/ 0 h 245"/>
                <a:gd name="T2" fmla="*/ 2147483647 w 1127"/>
                <a:gd name="T3" fmla="*/ 0 h 245"/>
                <a:gd name="T4" fmla="*/ 2147483647 w 1127"/>
                <a:gd name="T5" fmla="*/ 2147483647 h 245"/>
                <a:gd name="T6" fmla="*/ 0 w 1127"/>
                <a:gd name="T7" fmla="*/ 2147483647 h 245"/>
                <a:gd name="T8" fmla="*/ 0 w 1127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7"/>
                <a:gd name="T16" fmla="*/ 0 h 245"/>
                <a:gd name="T17" fmla="*/ 1127 w 1127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7" h="245">
                  <a:moveTo>
                    <a:pt x="0" y="0"/>
                  </a:moveTo>
                  <a:lnTo>
                    <a:pt x="1126" y="0"/>
                  </a:lnTo>
                  <a:lnTo>
                    <a:pt x="1126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829172" y="4724115"/>
              <a:ext cx="1476375" cy="868548"/>
            </a:xfrm>
            <a:custGeom>
              <a:avLst/>
              <a:gdLst>
                <a:gd name="T0" fmla="*/ 0 w 814"/>
                <a:gd name="T1" fmla="*/ 0 h 635"/>
                <a:gd name="T2" fmla="*/ 2147483647 w 814"/>
                <a:gd name="T3" fmla="*/ 0 h 635"/>
                <a:gd name="T4" fmla="*/ 2147483647 w 814"/>
                <a:gd name="T5" fmla="*/ 2147483647 h 635"/>
                <a:gd name="T6" fmla="*/ 0 w 814"/>
                <a:gd name="T7" fmla="*/ 2147483647 h 635"/>
                <a:gd name="T8" fmla="*/ 0 w 814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635"/>
                <a:gd name="T17" fmla="*/ 814 w 814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635">
                  <a:moveTo>
                    <a:pt x="0" y="0"/>
                  </a:moveTo>
                  <a:lnTo>
                    <a:pt x="813" y="0"/>
                  </a:lnTo>
                  <a:lnTo>
                    <a:pt x="813" y="634"/>
                  </a:lnTo>
                  <a:lnTo>
                    <a:pt x="0" y="634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29172" y="3887688"/>
              <a:ext cx="1476375" cy="819150"/>
            </a:xfrm>
            <a:custGeom>
              <a:avLst/>
              <a:gdLst>
                <a:gd name="T0" fmla="*/ 0 w 814"/>
                <a:gd name="T1" fmla="*/ 0 h 427"/>
                <a:gd name="T2" fmla="*/ 2147483647 w 814"/>
                <a:gd name="T3" fmla="*/ 0 h 427"/>
                <a:gd name="T4" fmla="*/ 2147483647 w 814"/>
                <a:gd name="T5" fmla="*/ 2147483647 h 427"/>
                <a:gd name="T6" fmla="*/ 0 w 814"/>
                <a:gd name="T7" fmla="*/ 2147483647 h 427"/>
                <a:gd name="T8" fmla="*/ 0 w 814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427"/>
                <a:gd name="T17" fmla="*/ 814 w 814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427">
                  <a:moveTo>
                    <a:pt x="0" y="0"/>
                  </a:moveTo>
                  <a:lnTo>
                    <a:pt x="813" y="0"/>
                  </a:lnTo>
                  <a:lnTo>
                    <a:pt x="813" y="426"/>
                  </a:lnTo>
                  <a:lnTo>
                    <a:pt x="0" y="426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29172" y="3312726"/>
              <a:ext cx="1476375" cy="597127"/>
            </a:xfrm>
            <a:custGeom>
              <a:avLst/>
              <a:gdLst>
                <a:gd name="T0" fmla="*/ 0 w 814"/>
                <a:gd name="T1" fmla="*/ 0 h 431"/>
                <a:gd name="T2" fmla="*/ 2147483647 w 814"/>
                <a:gd name="T3" fmla="*/ 0 h 431"/>
                <a:gd name="T4" fmla="*/ 2147483647 w 814"/>
                <a:gd name="T5" fmla="*/ 2147483647 h 431"/>
                <a:gd name="T6" fmla="*/ 0 w 814"/>
                <a:gd name="T7" fmla="*/ 2147483647 h 431"/>
                <a:gd name="T8" fmla="*/ 0 w 814"/>
                <a:gd name="T9" fmla="*/ 0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4"/>
                <a:gd name="T16" fmla="*/ 0 h 431"/>
                <a:gd name="T17" fmla="*/ 814 w 814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4" h="431">
                  <a:moveTo>
                    <a:pt x="0" y="0"/>
                  </a:moveTo>
                  <a:lnTo>
                    <a:pt x="813" y="0"/>
                  </a:lnTo>
                  <a:lnTo>
                    <a:pt x="813" y="430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305547" y="4724115"/>
              <a:ext cx="2022475" cy="868548"/>
            </a:xfrm>
            <a:custGeom>
              <a:avLst/>
              <a:gdLst>
                <a:gd name="T0" fmla="*/ 0 w 1127"/>
                <a:gd name="T1" fmla="*/ 0 h 635"/>
                <a:gd name="T2" fmla="*/ 2147483647 w 1127"/>
                <a:gd name="T3" fmla="*/ 0 h 635"/>
                <a:gd name="T4" fmla="*/ 2147483647 w 1127"/>
                <a:gd name="T5" fmla="*/ 2147483647 h 635"/>
                <a:gd name="T6" fmla="*/ 0 w 1127"/>
                <a:gd name="T7" fmla="*/ 2147483647 h 635"/>
                <a:gd name="T8" fmla="*/ 0 w 1127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7"/>
                <a:gd name="T16" fmla="*/ 0 h 635"/>
                <a:gd name="T17" fmla="*/ 1127 w 1127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7" h="635">
                  <a:moveTo>
                    <a:pt x="0" y="0"/>
                  </a:moveTo>
                  <a:lnTo>
                    <a:pt x="1126" y="0"/>
                  </a:lnTo>
                  <a:lnTo>
                    <a:pt x="1126" y="634"/>
                  </a:lnTo>
                  <a:lnTo>
                    <a:pt x="0" y="634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05547" y="3964136"/>
              <a:ext cx="2022475" cy="759979"/>
            </a:xfrm>
            <a:custGeom>
              <a:avLst/>
              <a:gdLst>
                <a:gd name="T0" fmla="*/ 0 w 1127"/>
                <a:gd name="T1" fmla="*/ 0 h 427"/>
                <a:gd name="T2" fmla="*/ 2147483647 w 1127"/>
                <a:gd name="T3" fmla="*/ 0 h 427"/>
                <a:gd name="T4" fmla="*/ 2147483647 w 1127"/>
                <a:gd name="T5" fmla="*/ 2147483647 h 427"/>
                <a:gd name="T6" fmla="*/ 0 w 1127"/>
                <a:gd name="T7" fmla="*/ 2147483647 h 427"/>
                <a:gd name="T8" fmla="*/ 0 w 1127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7"/>
                <a:gd name="T16" fmla="*/ 0 h 427"/>
                <a:gd name="T17" fmla="*/ 1127 w 1127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7" h="427">
                  <a:moveTo>
                    <a:pt x="0" y="0"/>
                  </a:moveTo>
                  <a:lnTo>
                    <a:pt x="1126" y="0"/>
                  </a:lnTo>
                  <a:lnTo>
                    <a:pt x="1126" y="426"/>
                  </a:lnTo>
                  <a:lnTo>
                    <a:pt x="0" y="426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05547" y="3274913"/>
              <a:ext cx="2022475" cy="681038"/>
            </a:xfrm>
            <a:custGeom>
              <a:avLst/>
              <a:gdLst>
                <a:gd name="T0" fmla="*/ 0 w 1127"/>
                <a:gd name="T1" fmla="*/ 0 h 431"/>
                <a:gd name="T2" fmla="*/ 2147483647 w 1127"/>
                <a:gd name="T3" fmla="*/ 0 h 431"/>
                <a:gd name="T4" fmla="*/ 2147483647 w 1127"/>
                <a:gd name="T5" fmla="*/ 2147483647 h 431"/>
                <a:gd name="T6" fmla="*/ 0 w 1127"/>
                <a:gd name="T7" fmla="*/ 2147483647 h 431"/>
                <a:gd name="T8" fmla="*/ 0 w 1127"/>
                <a:gd name="T9" fmla="*/ 0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7"/>
                <a:gd name="T16" fmla="*/ 0 h 431"/>
                <a:gd name="T17" fmla="*/ 1127 w 1127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7" h="431">
                  <a:moveTo>
                    <a:pt x="0" y="0"/>
                  </a:moveTo>
                  <a:lnTo>
                    <a:pt x="1126" y="0"/>
                  </a:lnTo>
                  <a:lnTo>
                    <a:pt x="1126" y="430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305547" y="2592288"/>
              <a:ext cx="2022475" cy="681038"/>
            </a:xfrm>
            <a:custGeom>
              <a:avLst/>
              <a:gdLst>
                <a:gd name="T0" fmla="*/ 0 w 1127"/>
                <a:gd name="T1" fmla="*/ 0 h 428"/>
                <a:gd name="T2" fmla="*/ 2147483647 w 1127"/>
                <a:gd name="T3" fmla="*/ 0 h 428"/>
                <a:gd name="T4" fmla="*/ 2147483647 w 1127"/>
                <a:gd name="T5" fmla="*/ 2147483647 h 428"/>
                <a:gd name="T6" fmla="*/ 0 w 1127"/>
                <a:gd name="T7" fmla="*/ 2147483647 h 428"/>
                <a:gd name="T8" fmla="*/ 0 w 1127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7"/>
                <a:gd name="T16" fmla="*/ 0 h 428"/>
                <a:gd name="T17" fmla="*/ 1127 w 1127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7" h="428">
                  <a:moveTo>
                    <a:pt x="0" y="0"/>
                  </a:moveTo>
                  <a:lnTo>
                    <a:pt x="1126" y="0"/>
                  </a:lnTo>
                  <a:lnTo>
                    <a:pt x="1126" y="427"/>
                  </a:lnTo>
                  <a:lnTo>
                    <a:pt x="0" y="427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328022" y="4669831"/>
              <a:ext cx="1865312" cy="922832"/>
            </a:xfrm>
            <a:custGeom>
              <a:avLst/>
              <a:gdLst>
                <a:gd name="T0" fmla="*/ 0 w 1129"/>
                <a:gd name="T1" fmla="*/ 0 h 635"/>
                <a:gd name="T2" fmla="*/ 2147483647 w 1129"/>
                <a:gd name="T3" fmla="*/ 0 h 635"/>
                <a:gd name="T4" fmla="*/ 2147483647 w 1129"/>
                <a:gd name="T5" fmla="*/ 2147483647 h 635"/>
                <a:gd name="T6" fmla="*/ 0 w 1129"/>
                <a:gd name="T7" fmla="*/ 2147483647 h 635"/>
                <a:gd name="T8" fmla="*/ 0 w 1129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"/>
                <a:gd name="T16" fmla="*/ 0 h 635"/>
                <a:gd name="T17" fmla="*/ 1129 w 1129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" h="635">
                  <a:moveTo>
                    <a:pt x="0" y="0"/>
                  </a:moveTo>
                  <a:lnTo>
                    <a:pt x="1128" y="0"/>
                  </a:lnTo>
                  <a:lnTo>
                    <a:pt x="1128" y="634"/>
                  </a:lnTo>
                  <a:lnTo>
                    <a:pt x="0" y="634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328022" y="3964136"/>
              <a:ext cx="1865312" cy="705695"/>
            </a:xfrm>
            <a:custGeom>
              <a:avLst/>
              <a:gdLst>
                <a:gd name="T0" fmla="*/ 0 w 1129"/>
                <a:gd name="T1" fmla="*/ 0 h 427"/>
                <a:gd name="T2" fmla="*/ 2147483647 w 1129"/>
                <a:gd name="T3" fmla="*/ 0 h 427"/>
                <a:gd name="T4" fmla="*/ 2147483647 w 1129"/>
                <a:gd name="T5" fmla="*/ 2147483647 h 427"/>
                <a:gd name="T6" fmla="*/ 0 w 1129"/>
                <a:gd name="T7" fmla="*/ 2147483647 h 427"/>
                <a:gd name="T8" fmla="*/ 0 w 1129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"/>
                <a:gd name="T16" fmla="*/ 0 h 427"/>
                <a:gd name="T17" fmla="*/ 1129 w 1129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" h="427">
                  <a:moveTo>
                    <a:pt x="0" y="0"/>
                  </a:moveTo>
                  <a:lnTo>
                    <a:pt x="1128" y="0"/>
                  </a:lnTo>
                  <a:lnTo>
                    <a:pt x="1128" y="426"/>
                  </a:lnTo>
                  <a:lnTo>
                    <a:pt x="0" y="426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328022" y="3273326"/>
              <a:ext cx="1865312" cy="682625"/>
            </a:xfrm>
            <a:custGeom>
              <a:avLst/>
              <a:gdLst>
                <a:gd name="T0" fmla="*/ 0 w 1129"/>
                <a:gd name="T1" fmla="*/ 0 h 431"/>
                <a:gd name="T2" fmla="*/ 2147483647 w 1129"/>
                <a:gd name="T3" fmla="*/ 0 h 431"/>
                <a:gd name="T4" fmla="*/ 2147483647 w 1129"/>
                <a:gd name="T5" fmla="*/ 2147483647 h 431"/>
                <a:gd name="T6" fmla="*/ 0 w 1129"/>
                <a:gd name="T7" fmla="*/ 2147483647 h 431"/>
                <a:gd name="T8" fmla="*/ 0 w 1129"/>
                <a:gd name="T9" fmla="*/ 0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"/>
                <a:gd name="T16" fmla="*/ 0 h 431"/>
                <a:gd name="T17" fmla="*/ 1129 w 1129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" h="431">
                  <a:moveTo>
                    <a:pt x="0" y="0"/>
                  </a:moveTo>
                  <a:lnTo>
                    <a:pt x="1128" y="0"/>
                  </a:lnTo>
                  <a:lnTo>
                    <a:pt x="1128" y="430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328022" y="2592288"/>
              <a:ext cx="1865312" cy="681038"/>
            </a:xfrm>
            <a:custGeom>
              <a:avLst/>
              <a:gdLst>
                <a:gd name="T0" fmla="*/ 0 w 1129"/>
                <a:gd name="T1" fmla="*/ 0 h 428"/>
                <a:gd name="T2" fmla="*/ 2147483647 w 1129"/>
                <a:gd name="T3" fmla="*/ 0 h 428"/>
                <a:gd name="T4" fmla="*/ 2147483647 w 1129"/>
                <a:gd name="T5" fmla="*/ 2147483647 h 428"/>
                <a:gd name="T6" fmla="*/ 0 w 1129"/>
                <a:gd name="T7" fmla="*/ 2147483647 h 428"/>
                <a:gd name="T8" fmla="*/ 0 w 112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"/>
                <a:gd name="T16" fmla="*/ 0 h 428"/>
                <a:gd name="T17" fmla="*/ 1129 w 1129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" h="428">
                  <a:moveTo>
                    <a:pt x="0" y="0"/>
                  </a:moveTo>
                  <a:lnTo>
                    <a:pt x="1128" y="0"/>
                  </a:lnTo>
                  <a:lnTo>
                    <a:pt x="1128" y="427"/>
                  </a:lnTo>
                  <a:lnTo>
                    <a:pt x="0" y="427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328022" y="2146201"/>
              <a:ext cx="1865312" cy="446087"/>
            </a:xfrm>
            <a:custGeom>
              <a:avLst/>
              <a:gdLst>
                <a:gd name="T0" fmla="*/ 0 w 1129"/>
                <a:gd name="T1" fmla="*/ 0 h 245"/>
                <a:gd name="T2" fmla="*/ 2147483647 w 1129"/>
                <a:gd name="T3" fmla="*/ 0 h 245"/>
                <a:gd name="T4" fmla="*/ 2147483647 w 1129"/>
                <a:gd name="T5" fmla="*/ 2147483647 h 245"/>
                <a:gd name="T6" fmla="*/ 0 w 1129"/>
                <a:gd name="T7" fmla="*/ 2147483647 h 245"/>
                <a:gd name="T8" fmla="*/ 0 w 1129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"/>
                <a:gd name="T16" fmla="*/ 0 h 245"/>
                <a:gd name="T17" fmla="*/ 1129 w 112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" h="245">
                  <a:moveTo>
                    <a:pt x="0" y="0"/>
                  </a:moveTo>
                  <a:lnTo>
                    <a:pt x="1128" y="0"/>
                  </a:lnTo>
                  <a:lnTo>
                    <a:pt x="1128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193334" y="3964136"/>
              <a:ext cx="2254250" cy="705695"/>
            </a:xfrm>
            <a:custGeom>
              <a:avLst/>
              <a:gdLst>
                <a:gd name="T0" fmla="*/ 0 w 1127"/>
                <a:gd name="T1" fmla="*/ 0 h 427"/>
                <a:gd name="T2" fmla="*/ 2147483647 w 1127"/>
                <a:gd name="T3" fmla="*/ 0 h 427"/>
                <a:gd name="T4" fmla="*/ 2147483647 w 1127"/>
                <a:gd name="T5" fmla="*/ 2147483647 h 427"/>
                <a:gd name="T6" fmla="*/ 0 w 1127"/>
                <a:gd name="T7" fmla="*/ 2147483647 h 427"/>
                <a:gd name="T8" fmla="*/ 0 w 1127"/>
                <a:gd name="T9" fmla="*/ 0 h 4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7"/>
                <a:gd name="T16" fmla="*/ 0 h 427"/>
                <a:gd name="T17" fmla="*/ 1127 w 1127"/>
                <a:gd name="T18" fmla="*/ 427 h 4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7" h="427">
                  <a:moveTo>
                    <a:pt x="0" y="0"/>
                  </a:moveTo>
                  <a:lnTo>
                    <a:pt x="1126" y="0"/>
                  </a:lnTo>
                  <a:lnTo>
                    <a:pt x="1126" y="426"/>
                  </a:lnTo>
                  <a:lnTo>
                    <a:pt x="0" y="426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193334" y="3267532"/>
              <a:ext cx="2254250" cy="696604"/>
            </a:xfrm>
            <a:custGeom>
              <a:avLst/>
              <a:gdLst>
                <a:gd name="T0" fmla="*/ 0 w 1127"/>
                <a:gd name="T1" fmla="*/ 0 h 431"/>
                <a:gd name="T2" fmla="*/ 2147483647 w 1127"/>
                <a:gd name="T3" fmla="*/ 0 h 431"/>
                <a:gd name="T4" fmla="*/ 2147483647 w 1127"/>
                <a:gd name="T5" fmla="*/ 2147483647 h 431"/>
                <a:gd name="T6" fmla="*/ 0 w 1127"/>
                <a:gd name="T7" fmla="*/ 2147483647 h 431"/>
                <a:gd name="T8" fmla="*/ 0 w 1127"/>
                <a:gd name="T9" fmla="*/ 0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7"/>
                <a:gd name="T16" fmla="*/ 0 h 431"/>
                <a:gd name="T17" fmla="*/ 1127 w 1127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7" h="431">
                  <a:moveTo>
                    <a:pt x="0" y="0"/>
                  </a:moveTo>
                  <a:lnTo>
                    <a:pt x="1126" y="0"/>
                  </a:lnTo>
                  <a:lnTo>
                    <a:pt x="1126" y="430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193334" y="2592288"/>
              <a:ext cx="2254250" cy="681038"/>
            </a:xfrm>
            <a:custGeom>
              <a:avLst/>
              <a:gdLst>
                <a:gd name="T0" fmla="*/ 0 w 1127"/>
                <a:gd name="T1" fmla="*/ 0 h 428"/>
                <a:gd name="T2" fmla="*/ 2147483647 w 1127"/>
                <a:gd name="T3" fmla="*/ 0 h 428"/>
                <a:gd name="T4" fmla="*/ 2147483647 w 1127"/>
                <a:gd name="T5" fmla="*/ 2147483647 h 428"/>
                <a:gd name="T6" fmla="*/ 0 w 1127"/>
                <a:gd name="T7" fmla="*/ 2147483647 h 428"/>
                <a:gd name="T8" fmla="*/ 0 w 1127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7"/>
                <a:gd name="T16" fmla="*/ 0 h 428"/>
                <a:gd name="T17" fmla="*/ 1127 w 1127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7" h="428">
                  <a:moveTo>
                    <a:pt x="0" y="0"/>
                  </a:moveTo>
                  <a:lnTo>
                    <a:pt x="1126" y="0"/>
                  </a:lnTo>
                  <a:lnTo>
                    <a:pt x="1126" y="427"/>
                  </a:lnTo>
                  <a:lnTo>
                    <a:pt x="0" y="427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6193334" y="2146201"/>
              <a:ext cx="2254250" cy="446087"/>
            </a:xfrm>
            <a:custGeom>
              <a:avLst/>
              <a:gdLst>
                <a:gd name="T0" fmla="*/ 0 w 1127"/>
                <a:gd name="T1" fmla="*/ 0 h 245"/>
                <a:gd name="T2" fmla="*/ 2147483647 w 1127"/>
                <a:gd name="T3" fmla="*/ 0 h 245"/>
                <a:gd name="T4" fmla="*/ 2147483647 w 1127"/>
                <a:gd name="T5" fmla="*/ 2147483647 h 245"/>
                <a:gd name="T6" fmla="*/ 0 w 1127"/>
                <a:gd name="T7" fmla="*/ 2147483647 h 245"/>
                <a:gd name="T8" fmla="*/ 0 w 1127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7"/>
                <a:gd name="T16" fmla="*/ 0 h 245"/>
                <a:gd name="T17" fmla="*/ 1127 w 1127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7" h="245">
                  <a:moveTo>
                    <a:pt x="0" y="0"/>
                  </a:moveTo>
                  <a:lnTo>
                    <a:pt x="1126" y="0"/>
                  </a:lnTo>
                  <a:lnTo>
                    <a:pt x="1126" y="244"/>
                  </a:lnTo>
                  <a:lnTo>
                    <a:pt x="0" y="244"/>
                  </a:lnTo>
                  <a:lnTo>
                    <a:pt x="0" y="0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>
                <a:latin typeface="Georgia" pitchFamily="18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461122" y="2319238"/>
              <a:ext cx="1597025" cy="141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600" dirty="0" err="1">
                  <a:latin typeface="Georgia" pitchFamily="18" charset="0"/>
                </a:rPr>
                <a:t>Sintomi</a:t>
              </a:r>
              <a:endParaRPr lang="en-US" sz="1600" dirty="0">
                <a:latin typeface="Georgia" pitchFamily="18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4442322" y="2172756"/>
              <a:ext cx="1595437" cy="3646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dirty="0" err="1">
                  <a:latin typeface="Georgia" pitchFamily="18" charset="0"/>
                </a:rPr>
                <a:t>Sintomi</a:t>
              </a:r>
              <a:r>
                <a:rPr lang="en-US" sz="1600" dirty="0">
                  <a:latin typeface="Georgia" pitchFamily="18" charset="0"/>
                </a:rPr>
                <a:t> </a:t>
              </a:r>
              <a:r>
                <a:rPr lang="en-US" sz="1600" dirty="0" err="1">
                  <a:latin typeface="Georgia" pitchFamily="18" charset="0"/>
                </a:rPr>
                <a:t>notturni</a:t>
              </a:r>
              <a:endParaRPr lang="en-US" sz="1600" dirty="0">
                <a:latin typeface="Georgia" pitchFamily="18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6426697" y="2219226"/>
              <a:ext cx="1709737" cy="253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/>
              <a:r>
                <a:rPr lang="en-US" sz="1600" dirty="0">
                  <a:latin typeface="Georgia" pitchFamily="18" charset="0"/>
                </a:rPr>
                <a:t>FEV</a:t>
              </a:r>
              <a:r>
                <a:rPr lang="en-US" sz="1600" baseline="-25000" dirty="0">
                  <a:latin typeface="Georgia" pitchFamily="18" charset="0"/>
                </a:rPr>
                <a:t>1 </a:t>
              </a:r>
              <a:r>
                <a:rPr lang="en-US" sz="1600" dirty="0">
                  <a:latin typeface="Georgia" pitchFamily="18" charset="0"/>
                </a:rPr>
                <a:t>o PEF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984747" y="2746724"/>
              <a:ext cx="1243012" cy="4818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15000"/>
                </a:spcBef>
              </a:pPr>
              <a:r>
                <a:rPr lang="en-US" sz="1400" dirty="0">
                  <a:latin typeface="Georgia" pitchFamily="18" charset="0"/>
                </a:rPr>
                <a:t>STEP 4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15000"/>
                </a:spcBef>
              </a:pPr>
              <a:r>
                <a:rPr lang="en-US" sz="1400" dirty="0">
                  <a:latin typeface="Georgia" pitchFamily="18" charset="0"/>
                </a:rPr>
                <a:t>Grave </a:t>
              </a:r>
              <a:r>
                <a:rPr lang="en-US" sz="1400" dirty="0" err="1">
                  <a:latin typeface="Georgia" pitchFamily="18" charset="0"/>
                </a:rPr>
                <a:t>Persistente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952724" y="3367009"/>
              <a:ext cx="1243012" cy="4818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15000"/>
                </a:spcBef>
              </a:pPr>
              <a:r>
                <a:rPr lang="en-US" sz="1400" dirty="0">
                  <a:latin typeface="Georgia" pitchFamily="18" charset="0"/>
                </a:rPr>
                <a:t>STEP 3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15000"/>
                </a:spcBef>
              </a:pPr>
              <a:r>
                <a:rPr lang="en-US" sz="1400" dirty="0">
                  <a:latin typeface="Georgia" pitchFamily="18" charset="0"/>
                </a:rPr>
                <a:t>Moderato </a:t>
              </a:r>
              <a:r>
                <a:rPr lang="en-US" sz="1400" dirty="0" err="1">
                  <a:latin typeface="Georgia" pitchFamily="18" charset="0"/>
                </a:rPr>
                <a:t>Persistente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928911" y="4018420"/>
              <a:ext cx="1266825" cy="4818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15000"/>
                </a:spcBef>
              </a:pPr>
              <a:r>
                <a:rPr lang="en-US" sz="1400" dirty="0">
                  <a:latin typeface="Georgia" pitchFamily="18" charset="0"/>
                </a:rPr>
                <a:t>STEP 2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15000"/>
                </a:spcBef>
              </a:pPr>
              <a:r>
                <a:rPr lang="en-US" sz="1400" dirty="0" err="1">
                  <a:latin typeface="Georgia" pitchFamily="18" charset="0"/>
                </a:rPr>
                <a:t>Lieve</a:t>
              </a:r>
              <a:r>
                <a:rPr lang="en-US" sz="1400" dirty="0">
                  <a:latin typeface="Georgia" pitchFamily="18" charset="0"/>
                </a:rPr>
                <a:t> </a:t>
              </a:r>
              <a:r>
                <a:rPr lang="en-US" sz="1400" dirty="0" err="1">
                  <a:latin typeface="Georgia" pitchFamily="18" charset="0"/>
                </a:rPr>
                <a:t>Persistente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906959" y="4978749"/>
              <a:ext cx="1398588" cy="3385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15000"/>
                </a:spcBef>
              </a:pPr>
              <a:r>
                <a:rPr lang="en-US" sz="1400" dirty="0">
                  <a:latin typeface="Georgia" pitchFamily="18" charset="0"/>
                </a:rPr>
                <a:t>STEP 1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15000"/>
                </a:spcBef>
              </a:pPr>
              <a:r>
                <a:rPr lang="en-US" sz="1400" dirty="0" err="1">
                  <a:latin typeface="Georgia" pitchFamily="18" charset="0"/>
                </a:rPr>
                <a:t>Intermittente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305547" y="2680286"/>
              <a:ext cx="1789112" cy="506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dirty="0" err="1">
                  <a:latin typeface="Georgia" pitchFamily="18" charset="0"/>
                </a:rPr>
                <a:t>Continui</a:t>
              </a:r>
              <a:endParaRPr lang="en-US" sz="1400" dirty="0">
                <a:latin typeface="Georgia" pitchFamily="18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400" dirty="0" err="1">
                  <a:latin typeface="Georgia" pitchFamily="18" charset="0"/>
                </a:rPr>
                <a:t>Attività</a:t>
              </a:r>
              <a:r>
                <a:rPr lang="en-US" sz="1400" dirty="0">
                  <a:latin typeface="Georgia" pitchFamily="18" charset="0"/>
                </a:rPr>
                <a:t> </a:t>
              </a:r>
              <a:r>
                <a:rPr lang="en-US" sz="1400" dirty="0" err="1">
                  <a:latin typeface="Georgia" pitchFamily="18" charset="0"/>
                </a:rPr>
                <a:t>fisica</a:t>
              </a:r>
              <a:r>
                <a:rPr lang="en-US" sz="1400" dirty="0">
                  <a:latin typeface="Georgia" pitchFamily="18" charset="0"/>
                </a:rPr>
                <a:t> </a:t>
              </a:r>
              <a:r>
                <a:rPr lang="en-US" sz="1400" dirty="0" err="1">
                  <a:latin typeface="Georgia" pitchFamily="18" charset="0"/>
                </a:rPr>
                <a:t>limitata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267744" y="3367009"/>
              <a:ext cx="2178050" cy="4818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algn="ctr" eaLnBrk="0" hangingPunct="0">
                <a:lnSpc>
                  <a:spcPct val="75000"/>
                </a:lnSpc>
                <a:spcBef>
                  <a:spcPct val="15000"/>
                </a:spcBef>
              </a:pPr>
              <a:r>
                <a:rPr lang="en-US" sz="1400" dirty="0" err="1">
                  <a:latin typeface="Georgia" pitchFamily="18" charset="0"/>
                </a:rPr>
                <a:t>Quotidiani</a:t>
              </a:r>
              <a:endParaRPr lang="en-US" sz="1400" dirty="0">
                <a:latin typeface="Georgia" pitchFamily="18" charset="0"/>
              </a:endParaRPr>
            </a:p>
            <a:p>
              <a:pPr algn="ctr" eaLnBrk="0" hangingPunct="0">
                <a:lnSpc>
                  <a:spcPct val="75000"/>
                </a:lnSpc>
                <a:spcBef>
                  <a:spcPct val="15000"/>
                </a:spcBef>
              </a:pPr>
              <a:r>
                <a:rPr lang="en-US" sz="1400" dirty="0" err="1">
                  <a:latin typeface="Georgia" pitchFamily="18" charset="0"/>
                </a:rPr>
                <a:t>Attacchi</a:t>
              </a:r>
              <a:r>
                <a:rPr lang="en-US" sz="1400" dirty="0">
                  <a:latin typeface="Georgia" pitchFamily="18" charset="0"/>
                </a:rPr>
                <a:t> </a:t>
              </a:r>
              <a:r>
                <a:rPr lang="en-US" sz="1400" dirty="0" err="1">
                  <a:latin typeface="Georgia" pitchFamily="18" charset="0"/>
                </a:rPr>
                <a:t>che</a:t>
              </a:r>
              <a:r>
                <a:rPr lang="en-US" sz="1400" dirty="0">
                  <a:latin typeface="Georgia" pitchFamily="18" charset="0"/>
                </a:rPr>
                <a:t> </a:t>
              </a:r>
              <a:r>
                <a:rPr lang="en-US" sz="1400" dirty="0" err="1">
                  <a:latin typeface="Georgia" pitchFamily="18" charset="0"/>
                </a:rPr>
                <a:t>limitano</a:t>
              </a:r>
              <a:endParaRPr lang="en-US" sz="1400" dirty="0">
                <a:latin typeface="Georgia" pitchFamily="18" charset="0"/>
              </a:endParaRPr>
            </a:p>
            <a:p>
              <a:pPr algn="ctr" eaLnBrk="0" hangingPunct="0">
                <a:lnSpc>
                  <a:spcPct val="75000"/>
                </a:lnSpc>
                <a:spcBef>
                  <a:spcPct val="15000"/>
                </a:spcBef>
              </a:pPr>
              <a:r>
                <a:rPr lang="en-US" sz="1400" dirty="0" err="1">
                  <a:latin typeface="Georgia" pitchFamily="18" charset="0"/>
                </a:rPr>
                <a:t>L’attività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2305547" y="3964136"/>
              <a:ext cx="1944687" cy="3925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dirty="0">
                  <a:latin typeface="Georgia" pitchFamily="18" charset="0"/>
                </a:rPr>
                <a:t>&gt; 1 </a:t>
              </a:r>
              <a:r>
                <a:rPr lang="en-US" sz="1400" dirty="0" err="1">
                  <a:latin typeface="Georgia" pitchFamily="18" charset="0"/>
                </a:rPr>
                <a:t>volta</a:t>
              </a:r>
              <a:r>
                <a:rPr lang="en-US" sz="1400" dirty="0">
                  <a:latin typeface="Georgia" pitchFamily="18" charset="0"/>
                </a:rPr>
                <a:t>/</a:t>
              </a:r>
              <a:r>
                <a:rPr lang="en-US" sz="1400" dirty="0" err="1">
                  <a:latin typeface="Georgia" pitchFamily="18" charset="0"/>
                </a:rPr>
                <a:t>settimana</a:t>
              </a:r>
              <a:r>
                <a:rPr lang="en-US" sz="1400" dirty="0">
                  <a:latin typeface="Georgia" pitchFamily="18" charset="0"/>
                </a:rPr>
                <a:t>            ma &lt; 1 </a:t>
              </a:r>
              <a:r>
                <a:rPr lang="en-US" sz="1400" dirty="0" err="1">
                  <a:latin typeface="Georgia" pitchFamily="18" charset="0"/>
                </a:rPr>
                <a:t>volta</a:t>
              </a:r>
              <a:r>
                <a:rPr lang="en-US" sz="1400" dirty="0">
                  <a:latin typeface="Georgia" pitchFamily="18" charset="0"/>
                </a:rPr>
                <a:t> / </a:t>
              </a:r>
              <a:r>
                <a:rPr lang="en-US" sz="1400" dirty="0" err="1">
                  <a:latin typeface="Georgia" pitchFamily="18" charset="0"/>
                </a:rPr>
                <a:t>giorno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2461122" y="5082174"/>
              <a:ext cx="1866900" cy="184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70000"/>
                </a:lnSpc>
                <a:spcAft>
                  <a:spcPct val="50000"/>
                </a:spcAft>
              </a:pPr>
              <a:r>
                <a:rPr lang="en-US" sz="1400" dirty="0">
                  <a:latin typeface="Georgia" pitchFamily="18" charset="0"/>
                </a:rPr>
                <a:t>&lt; 1 </a:t>
              </a:r>
              <a:r>
                <a:rPr lang="en-US" sz="1400" dirty="0" err="1">
                  <a:latin typeface="Georgia" pitchFamily="18" charset="0"/>
                </a:rPr>
                <a:t>volta</a:t>
              </a:r>
              <a:r>
                <a:rPr lang="en-US" sz="1400" dirty="0">
                  <a:latin typeface="Georgia" pitchFamily="18" charset="0"/>
                </a:rPr>
                <a:t>/</a:t>
              </a:r>
              <a:r>
                <a:rPr lang="en-US" sz="1400" dirty="0" err="1">
                  <a:latin typeface="Georgia" pitchFamily="18" charset="0"/>
                </a:rPr>
                <a:t>settimana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4561384" y="2814538"/>
              <a:ext cx="1317625" cy="1976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 err="1">
                  <a:latin typeface="Georgia" pitchFamily="18" charset="0"/>
                </a:rPr>
                <a:t>Frequenti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4447084" y="3357463"/>
              <a:ext cx="1647825" cy="379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400" dirty="0">
                  <a:latin typeface="Georgia" pitchFamily="18" charset="0"/>
                </a:rPr>
                <a:t>&gt; 1 </a:t>
              </a:r>
              <a:r>
                <a:rPr lang="en-US" sz="1400" dirty="0" err="1">
                  <a:latin typeface="Georgia" pitchFamily="18" charset="0"/>
                </a:rPr>
                <a:t>volta</a:t>
              </a:r>
              <a:endParaRPr lang="en-US" sz="1400" dirty="0">
                <a:latin typeface="Georgia" pitchFamily="18" charset="0"/>
              </a:endParaRP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 dirty="0" err="1">
                  <a:latin typeface="Georgia" pitchFamily="18" charset="0"/>
                </a:rPr>
                <a:t>Alla</a:t>
              </a:r>
              <a:r>
                <a:rPr lang="en-US" sz="1400" dirty="0">
                  <a:latin typeface="Georgia" pitchFamily="18" charset="0"/>
                </a:rPr>
                <a:t> </a:t>
              </a:r>
              <a:r>
                <a:rPr lang="en-US" sz="1400" dirty="0" err="1">
                  <a:latin typeface="Georgia" pitchFamily="18" charset="0"/>
                </a:rPr>
                <a:t>settimana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4353422" y="4159151"/>
              <a:ext cx="1762125" cy="230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dirty="0">
                  <a:latin typeface="Georgia" pitchFamily="18" charset="0"/>
                </a:rPr>
                <a:t>&gt; 2 volte al </a:t>
              </a:r>
              <a:r>
                <a:rPr lang="en-US" sz="1400" dirty="0" err="1">
                  <a:latin typeface="Georgia" pitchFamily="18" charset="0"/>
                </a:rPr>
                <a:t>mese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4369297" y="4981476"/>
              <a:ext cx="1746250" cy="230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spcAft>
                  <a:spcPct val="50000"/>
                </a:spcAft>
              </a:pPr>
              <a:r>
                <a:rPr lang="en-US" sz="1400" dirty="0" smtClean="0">
                  <a:latin typeface="Symbol" pitchFamily="18" charset="2"/>
                </a:rPr>
                <a:t>£ </a:t>
              </a:r>
              <a:r>
                <a:rPr lang="en-US" sz="1400" dirty="0" smtClean="0">
                  <a:latin typeface="Georgia" pitchFamily="18" charset="0"/>
                </a:rPr>
                <a:t>2 </a:t>
              </a:r>
              <a:r>
                <a:rPr lang="en-US" sz="1400" dirty="0">
                  <a:latin typeface="Georgia" pitchFamily="18" charset="0"/>
                </a:rPr>
                <a:t>volte al </a:t>
              </a:r>
              <a:r>
                <a:rPr lang="en-US" sz="1400" dirty="0" err="1">
                  <a:latin typeface="Georgia" pitchFamily="18" charset="0"/>
                </a:rPr>
                <a:t>mese</a:t>
              </a:r>
              <a:endParaRPr lang="en-US" sz="1400" dirty="0">
                <a:latin typeface="Georgia" pitchFamily="18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296522" y="2670076"/>
              <a:ext cx="2020887" cy="4087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>
                  <a:latin typeface="Georgia" pitchFamily="18" charset="0"/>
                </a:rPr>
                <a:t>FEV1 </a:t>
              </a:r>
              <a:r>
                <a:rPr lang="en-US" sz="1400" dirty="0" smtClean="0">
                  <a:latin typeface="Georgia" pitchFamily="18" charset="0"/>
                </a:rPr>
                <a:t> </a:t>
              </a:r>
              <a:r>
                <a:rPr lang="en-US" sz="1400" dirty="0">
                  <a:latin typeface="Georgia" pitchFamily="18" charset="0"/>
                </a:rPr>
                <a:t>60% </a:t>
              </a:r>
              <a:r>
                <a:rPr lang="en-US" sz="1400" dirty="0" err="1">
                  <a:latin typeface="Georgia" pitchFamily="18" charset="0"/>
                </a:rPr>
                <a:t>predetto</a:t>
              </a:r>
              <a:endParaRPr lang="en-US" sz="1400" dirty="0">
                <a:latin typeface="Georgia" pitchFamily="18" charset="0"/>
              </a:endParaRPr>
            </a:p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 err="1">
                  <a:latin typeface="Georgia" pitchFamily="18" charset="0"/>
                </a:rPr>
                <a:t>Variabilità</a:t>
              </a:r>
              <a:r>
                <a:rPr lang="en-US" sz="1400" dirty="0">
                  <a:latin typeface="Georgia" pitchFamily="18" charset="0"/>
                </a:rPr>
                <a:t> PEF&gt; 30%</a:t>
              </a: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6167934" y="3355876"/>
              <a:ext cx="2259013" cy="4087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>
                  <a:latin typeface="Georgia" pitchFamily="18" charset="0"/>
                </a:rPr>
                <a:t>FEV1 60 - 80% </a:t>
              </a:r>
              <a:r>
                <a:rPr lang="en-US" sz="1400" dirty="0" err="1">
                  <a:latin typeface="Georgia" pitchFamily="18" charset="0"/>
                </a:rPr>
                <a:t>predetto</a:t>
              </a:r>
              <a:r>
                <a:rPr lang="en-US" sz="1400" dirty="0">
                  <a:latin typeface="Georgia" pitchFamily="18" charset="0"/>
                </a:rPr>
                <a:t> 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 err="1">
                  <a:latin typeface="Georgia" pitchFamily="18" charset="0"/>
                </a:rPr>
                <a:t>Variabilità</a:t>
              </a:r>
              <a:r>
                <a:rPr lang="en-US" sz="1400" dirty="0">
                  <a:latin typeface="Georgia" pitchFamily="18" charset="0"/>
                </a:rPr>
                <a:t> PEF &gt; 30%</a:t>
              </a: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167934" y="4084538"/>
              <a:ext cx="2259013" cy="4087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>
                  <a:latin typeface="Georgia" pitchFamily="18" charset="0"/>
                </a:rPr>
                <a:t>FEV1 </a:t>
              </a:r>
              <a:r>
                <a:rPr lang="en-US" sz="1200" dirty="0">
                  <a:latin typeface="Georgia" pitchFamily="18" charset="0"/>
                </a:rPr>
                <a:t>³ </a:t>
              </a:r>
              <a:r>
                <a:rPr lang="en-US" sz="1400" dirty="0">
                  <a:latin typeface="Georgia" pitchFamily="18" charset="0"/>
                </a:rPr>
                <a:t>80% </a:t>
              </a:r>
              <a:r>
                <a:rPr lang="en-US" sz="1400" dirty="0" err="1">
                  <a:latin typeface="Georgia" pitchFamily="18" charset="0"/>
                </a:rPr>
                <a:t>predetto</a:t>
              </a:r>
              <a:endParaRPr lang="en-US" sz="1400" dirty="0">
                <a:latin typeface="Georgia" pitchFamily="18" charset="0"/>
              </a:endParaRPr>
            </a:p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 err="1">
                  <a:latin typeface="Georgia" pitchFamily="18" charset="0"/>
                </a:rPr>
                <a:t>Variabilità</a:t>
              </a:r>
              <a:r>
                <a:rPr lang="en-US" sz="1400" dirty="0">
                  <a:latin typeface="Georgia" pitchFamily="18" charset="0"/>
                </a:rPr>
                <a:t> PEF 20-30%</a:t>
              </a: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336209" y="4910038"/>
              <a:ext cx="2033588" cy="1790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pPr algn="l" eaLnBrk="0" hangingPunct="0">
                <a:lnSpc>
                  <a:spcPct val="80000"/>
                </a:lnSpc>
                <a:spcBef>
                  <a:spcPct val="50000"/>
                </a:spcBef>
              </a:pPr>
              <a:endParaRPr lang="en-US" sz="12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2771800" y="1090754"/>
              <a:ext cx="5472608" cy="7405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2"/>
                  </a:solidFill>
                  <a:latin typeface="Georgia" pitchFamily="18" charset="0"/>
                </a:rPr>
                <a:t>CLASSIFICAZIONE DI GRAVIT</a:t>
              </a:r>
              <a:r>
                <a:rPr lang="en-US" sz="2400" dirty="0">
                  <a:solidFill>
                    <a:schemeClr val="tx2"/>
                  </a:solidFill>
                  <a:latin typeface="Georgia" pitchFamily="18" charset="0"/>
                  <a:cs typeface="Arial" pitchFamily="34" charset="0"/>
                </a:rPr>
                <a:t>À</a:t>
              </a:r>
              <a:endParaRPr lang="en-US" dirty="0">
                <a:solidFill>
                  <a:schemeClr val="tx2"/>
                </a:solidFill>
                <a:latin typeface="Georgia" pitchFamily="18" charset="0"/>
              </a:endParaRPr>
            </a:p>
            <a:p>
              <a:pPr algn="ctr" eaLnBrk="0" hangingPunct="0"/>
              <a:r>
                <a:rPr lang="en-US" dirty="0" err="1">
                  <a:solidFill>
                    <a:schemeClr val="tx2"/>
                  </a:solidFill>
                  <a:latin typeface="Georgia" pitchFamily="18" charset="0"/>
                </a:rPr>
                <a:t>Caratteristiche</a:t>
              </a:r>
              <a:r>
                <a:rPr lang="en-US" dirty="0">
                  <a:solidFill>
                    <a:schemeClr val="tx2"/>
                  </a:solidFill>
                  <a:latin typeface="Georgia" pitchFamily="18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Georgia" pitchFamily="18" charset="0"/>
                </a:rPr>
                <a:t>cliniche</a:t>
              </a:r>
              <a:r>
                <a:rPr lang="en-US" dirty="0">
                  <a:solidFill>
                    <a:schemeClr val="tx2"/>
                  </a:solidFill>
                  <a:latin typeface="Georgia" pitchFamily="18" charset="0"/>
                </a:rPr>
                <a:t> in </a:t>
              </a:r>
              <a:r>
                <a:rPr lang="en-US" dirty="0" err="1">
                  <a:solidFill>
                    <a:schemeClr val="tx2"/>
                  </a:solidFill>
                  <a:latin typeface="Georgia" pitchFamily="18" charset="0"/>
                </a:rPr>
                <a:t>assenza</a:t>
              </a:r>
              <a:r>
                <a:rPr lang="en-US" dirty="0">
                  <a:solidFill>
                    <a:schemeClr val="tx2"/>
                  </a:solidFill>
                  <a:latin typeface="Georgia" pitchFamily="18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Georgia" pitchFamily="18" charset="0"/>
                </a:rPr>
                <a:t>di</a:t>
              </a:r>
              <a:r>
                <a:rPr lang="en-US" dirty="0">
                  <a:solidFill>
                    <a:schemeClr val="tx2"/>
                  </a:solidFill>
                  <a:latin typeface="Georgia" pitchFamily="18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Georgia" pitchFamily="18" charset="0"/>
                </a:rPr>
                <a:t>terapia</a:t>
              </a:r>
              <a:endParaRPr lang="en-US" dirty="0">
                <a:solidFill>
                  <a:schemeClr val="tx2"/>
                </a:solidFill>
                <a:latin typeface="Georgia" pitchFamily="18" charset="0"/>
              </a:endParaRPr>
            </a:p>
            <a:p>
              <a:pPr eaLnBrk="0" hangingPunct="0"/>
              <a:endParaRPr lang="en-US" sz="16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45" name="Rettangolo 44"/>
          <p:cNvSpPr/>
          <p:nvPr/>
        </p:nvSpPr>
        <p:spPr>
          <a:xfrm>
            <a:off x="6012160" y="5347257"/>
            <a:ext cx="2592288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dirty="0" smtClean="0">
                <a:latin typeface="Georgia" pitchFamily="18" charset="0"/>
              </a:rPr>
              <a:t>FEV1 ³ 80% </a:t>
            </a:r>
            <a:r>
              <a:rPr lang="en-US" sz="1400" dirty="0" err="1" smtClean="0">
                <a:latin typeface="Georgia" pitchFamily="18" charset="0"/>
              </a:rPr>
              <a:t>predetto</a:t>
            </a:r>
            <a:endParaRPr lang="en-US" sz="1400" dirty="0" smtClean="0">
              <a:latin typeface="Georgia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dirty="0" err="1" smtClean="0">
                <a:latin typeface="Georgia" pitchFamily="18" charset="0"/>
              </a:rPr>
              <a:t>Variabilita</a:t>
            </a:r>
            <a:r>
              <a:rPr lang="en-US" sz="1400" dirty="0" smtClean="0">
                <a:latin typeface="Georgia" pitchFamily="18" charset="0"/>
              </a:rPr>
              <a:t> PEF &lt; 20%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4427984" y="4365104"/>
            <a:ext cx="1656184" cy="72008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&gt; 2 volte al </a:t>
            </a:r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mese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0" name="Ovale 49"/>
          <p:cNvSpPr/>
          <p:nvPr/>
        </p:nvSpPr>
        <p:spPr>
          <a:xfrm>
            <a:off x="2195736" y="4221088"/>
            <a:ext cx="2232248" cy="115212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>&gt; 1 </a:t>
            </a:r>
            <a:r>
              <a:rPr lang="en-US" sz="1400" dirty="0" err="1" smtClean="0">
                <a:solidFill>
                  <a:schemeClr val="tx1"/>
                </a:solidFill>
                <a:latin typeface="Georgia" pitchFamily="18" charset="0"/>
              </a:rPr>
              <a:t>volta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  <a:latin typeface="Georgia" pitchFamily="18" charset="0"/>
              </a:rPr>
              <a:t>settimana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>  ma &lt; 1 </a:t>
            </a:r>
            <a:r>
              <a:rPr lang="en-US" sz="1400" dirty="0" err="1" smtClean="0">
                <a:solidFill>
                  <a:schemeClr val="tx1"/>
                </a:solidFill>
                <a:latin typeface="Georgia" pitchFamily="18" charset="0"/>
              </a:rPr>
              <a:t>volta</a:t>
            </a:r>
            <a:r>
              <a:rPr lang="en-US" sz="1400" dirty="0" smtClean="0">
                <a:solidFill>
                  <a:schemeClr val="tx1"/>
                </a:solidFill>
                <a:latin typeface="Georgia" pitchFamily="18" charset="0"/>
              </a:rPr>
              <a:t> / </a:t>
            </a:r>
            <a:r>
              <a:rPr lang="en-US" sz="1400" dirty="0" err="1" smtClean="0">
                <a:solidFill>
                  <a:schemeClr val="tx1"/>
                </a:solidFill>
                <a:latin typeface="Georgia" pitchFamily="18" charset="0"/>
              </a:rPr>
              <a:t>giorno</a:t>
            </a:r>
            <a:endParaRPr lang="en-US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683568" y="4221088"/>
            <a:ext cx="172819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</a:pPr>
            <a:r>
              <a:rPr lang="en-US" dirty="0" err="1" smtClean="0">
                <a:latin typeface="Georgia" pitchFamily="18" charset="0"/>
              </a:rPr>
              <a:t>Asma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Lieve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Persistente</a:t>
            </a:r>
            <a:endParaRPr lang="en-US" dirty="0">
              <a:latin typeface="Georgia" pitchFamily="18" charset="0"/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6732240" y="3717032"/>
            <a:ext cx="1224136" cy="2160240"/>
            <a:chOff x="6732240" y="3717032"/>
            <a:chExt cx="1224136" cy="2160240"/>
          </a:xfrm>
        </p:grpSpPr>
        <p:sp>
          <p:nvSpPr>
            <p:cNvPr id="47" name="Rettangolo 46"/>
            <p:cNvSpPr/>
            <p:nvPr/>
          </p:nvSpPr>
          <p:spPr>
            <a:xfrm>
              <a:off x="6732240" y="3717032"/>
              <a:ext cx="1224136" cy="2160240"/>
            </a:xfrm>
            <a:prstGeom prst="rect">
              <a:avLst/>
            </a:pr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6876256" y="4005064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0" b="1" dirty="0" smtClean="0"/>
                <a:t>?</a:t>
              </a:r>
              <a:endParaRPr lang="it-IT" sz="8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1143000"/>
          </a:xfrm>
        </p:spPr>
        <p:txBody>
          <a:bodyPr/>
          <a:lstStyle/>
          <a:p>
            <a:pPr algn="ctr"/>
            <a:r>
              <a:rPr lang="it-IT" dirty="0" smtClean="0"/>
              <a:t>Classificazione dell’asma acuto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083416" cy="507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436096" y="63720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/>
              <a:t>Linee Guida SIP 2008</a:t>
            </a:r>
            <a:endParaRPr lang="it-IT" i="1" dirty="0"/>
          </a:p>
        </p:txBody>
      </p:sp>
      <p:grpSp>
        <p:nvGrpSpPr>
          <p:cNvPr id="17" name="Gruppo 16"/>
          <p:cNvGrpSpPr/>
          <p:nvPr/>
        </p:nvGrpSpPr>
        <p:grpSpPr>
          <a:xfrm>
            <a:off x="3995936" y="2348880"/>
            <a:ext cx="936104" cy="792088"/>
            <a:chOff x="3995936" y="2348880"/>
            <a:chExt cx="936104" cy="792088"/>
          </a:xfrm>
        </p:grpSpPr>
        <p:sp>
          <p:nvSpPr>
            <p:cNvPr id="11" name="Ovale 10"/>
            <p:cNvSpPr/>
            <p:nvPr/>
          </p:nvSpPr>
          <p:spPr>
            <a:xfrm>
              <a:off x="3995936" y="2924944"/>
              <a:ext cx="936104" cy="21602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3995936" y="2348880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3995936" y="2636912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2555776" y="1844824"/>
            <a:ext cx="1008112" cy="2664296"/>
            <a:chOff x="2555776" y="1844824"/>
            <a:chExt cx="1008112" cy="2664296"/>
          </a:xfrm>
        </p:grpSpPr>
        <p:sp>
          <p:nvSpPr>
            <p:cNvPr id="7" name="Ovale 6"/>
            <p:cNvSpPr/>
            <p:nvPr/>
          </p:nvSpPr>
          <p:spPr>
            <a:xfrm>
              <a:off x="2555776" y="1844824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2555776" y="2132856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2555776" y="3140968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627784" y="3573016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2627784" y="4221088"/>
              <a:ext cx="720080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Rettangolo 17"/>
          <p:cNvSpPr/>
          <p:nvPr/>
        </p:nvSpPr>
        <p:spPr>
          <a:xfrm>
            <a:off x="3995936" y="1412776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1143000"/>
          </a:xfrm>
        </p:spPr>
        <p:txBody>
          <a:bodyPr/>
          <a:lstStyle/>
          <a:p>
            <a:pPr algn="ctr"/>
            <a:r>
              <a:rPr lang="it-IT" dirty="0" smtClean="0"/>
              <a:t>Classificazione dell’asma acuto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083416" cy="507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436096" y="63720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/>
              <a:t>Linee Guida SIP 2008</a:t>
            </a:r>
            <a:endParaRPr lang="it-IT" i="1" dirty="0"/>
          </a:p>
        </p:txBody>
      </p:sp>
      <p:grpSp>
        <p:nvGrpSpPr>
          <p:cNvPr id="3" name="Gruppo 16"/>
          <p:cNvGrpSpPr/>
          <p:nvPr/>
        </p:nvGrpSpPr>
        <p:grpSpPr>
          <a:xfrm>
            <a:off x="3995936" y="2348880"/>
            <a:ext cx="936104" cy="792088"/>
            <a:chOff x="3995936" y="2348880"/>
            <a:chExt cx="936104" cy="792088"/>
          </a:xfrm>
        </p:grpSpPr>
        <p:sp>
          <p:nvSpPr>
            <p:cNvPr id="11" name="Ovale 10"/>
            <p:cNvSpPr/>
            <p:nvPr/>
          </p:nvSpPr>
          <p:spPr>
            <a:xfrm>
              <a:off x="3995936" y="2924944"/>
              <a:ext cx="936104" cy="21602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3995936" y="2348880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3995936" y="2636912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uppo 15"/>
          <p:cNvGrpSpPr/>
          <p:nvPr/>
        </p:nvGrpSpPr>
        <p:grpSpPr>
          <a:xfrm>
            <a:off x="2555776" y="1844824"/>
            <a:ext cx="1008112" cy="2664296"/>
            <a:chOff x="2555776" y="1844824"/>
            <a:chExt cx="1008112" cy="2664296"/>
          </a:xfrm>
        </p:grpSpPr>
        <p:sp>
          <p:nvSpPr>
            <p:cNvPr id="7" name="Ovale 6"/>
            <p:cNvSpPr/>
            <p:nvPr/>
          </p:nvSpPr>
          <p:spPr>
            <a:xfrm>
              <a:off x="2555776" y="1844824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2555776" y="2132856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2555776" y="3140968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627784" y="3573016"/>
              <a:ext cx="936104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2627784" y="4221088"/>
              <a:ext cx="720080" cy="2880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Rettangolo 17"/>
          <p:cNvSpPr/>
          <p:nvPr/>
        </p:nvSpPr>
        <p:spPr>
          <a:xfrm>
            <a:off x="3995936" y="1412776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5652120" y="3861047"/>
            <a:ext cx="2952328" cy="2088230"/>
            <a:chOff x="6084168" y="3717030"/>
            <a:chExt cx="2952328" cy="2088230"/>
          </a:xfrm>
        </p:grpSpPr>
        <p:grpSp>
          <p:nvGrpSpPr>
            <p:cNvPr id="17" name="Gruppo 5"/>
            <p:cNvGrpSpPr/>
            <p:nvPr/>
          </p:nvGrpSpPr>
          <p:grpSpPr>
            <a:xfrm>
              <a:off x="6804248" y="3717030"/>
              <a:ext cx="2232248" cy="2088230"/>
              <a:chOff x="6732240" y="3501009"/>
              <a:chExt cx="2232248" cy="1689161"/>
            </a:xfrm>
          </p:grpSpPr>
          <p:sp>
            <p:nvSpPr>
              <p:cNvPr id="20" name="Rettangolo 19"/>
              <p:cNvSpPr/>
              <p:nvPr/>
            </p:nvSpPr>
            <p:spPr>
              <a:xfrm>
                <a:off x="6732240" y="3501009"/>
                <a:ext cx="2232248" cy="16891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6804248" y="3501011"/>
                <a:ext cx="2160240" cy="164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smtClean="0"/>
                  <a:t>Terapia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it-IT" b="1" dirty="0" smtClean="0"/>
                  <a:t>Broncodilatatori </a:t>
                </a:r>
                <a:r>
                  <a:rPr lang="it-IT" b="1" dirty="0" err="1" smtClean="0"/>
                  <a:t>short-acting</a:t>
                </a:r>
                <a:r>
                  <a:rPr lang="it-IT" b="1" dirty="0" smtClean="0"/>
                  <a:t> (</a:t>
                </a:r>
                <a:r>
                  <a:rPr lang="it-IT" b="1" dirty="0" err="1" smtClean="0"/>
                  <a:t>salbutamolo+ipratropio</a:t>
                </a:r>
                <a:r>
                  <a:rPr lang="it-IT" b="1" dirty="0" smtClean="0"/>
                  <a:t> bromuro)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it-IT" b="1" dirty="0" smtClean="0"/>
                  <a:t>Corticosteroidi per via sistemica</a:t>
                </a:r>
                <a:endParaRPr lang="it-IT" b="1" dirty="0"/>
              </a:p>
            </p:txBody>
          </p:sp>
        </p:grpSp>
        <p:sp>
          <p:nvSpPr>
            <p:cNvPr id="19" name="Freccia a destra 18"/>
            <p:cNvSpPr/>
            <p:nvPr/>
          </p:nvSpPr>
          <p:spPr>
            <a:xfrm>
              <a:off x="6084168" y="4509119"/>
              <a:ext cx="57606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1417</Words>
  <Application>Microsoft Office PowerPoint</Application>
  <PresentationFormat>Presentazione su schermo (4:3)</PresentationFormat>
  <Paragraphs>193</Paragraphs>
  <Slides>25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Equinozio</vt:lpstr>
      <vt:lpstr>Dipartimento di Pediatria Casi clinici del mercoledì  20 FEBBRAIO 2013</vt:lpstr>
      <vt:lpstr>Miriam, età cronologica 6 anni e 7/12</vt:lpstr>
      <vt:lpstr>Diapositiva 3</vt:lpstr>
      <vt:lpstr>Asma bronchiale: definizione</vt:lpstr>
      <vt:lpstr>Diapositiva 5</vt:lpstr>
      <vt:lpstr>Diapositiva 6</vt:lpstr>
      <vt:lpstr>Diapositiva 7</vt:lpstr>
      <vt:lpstr>Classificazione dell’asma acuto</vt:lpstr>
      <vt:lpstr>Classificazione dell’asma acuto</vt:lpstr>
      <vt:lpstr>Diapositiva 10</vt:lpstr>
      <vt:lpstr>Controllo clinico in ambulatorio di pneumologia dopo tre giorni</vt:lpstr>
      <vt:lpstr>Diapositiva 12</vt:lpstr>
      <vt:lpstr>Spirometria con test di reversibilità </vt:lpstr>
      <vt:lpstr>Diapositiva 14</vt:lpstr>
      <vt:lpstr>Diapositiva 15</vt:lpstr>
      <vt:lpstr>Diapositiva 16</vt:lpstr>
      <vt:lpstr>Diapositiva 17</vt:lpstr>
      <vt:lpstr>Diapositiva 18</vt:lpstr>
      <vt:lpstr>Carcinoma mucoepidermoide</vt:lpstr>
      <vt:lpstr>Diapositiva 20</vt:lpstr>
      <vt:lpstr>Diapositiva 21</vt:lpstr>
      <vt:lpstr>Diapositiva 22</vt:lpstr>
      <vt:lpstr>Diapositiva 23</vt:lpstr>
      <vt:lpstr>Take home messages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Dipartimento di Pediatria Casi clinici del mercoledì  20 FEBBRAIO 2013</dc:title>
  <dc:creator>Robert</dc:creator>
  <cp:lastModifiedBy>nuovo</cp:lastModifiedBy>
  <cp:revision>29</cp:revision>
  <dcterms:created xsi:type="dcterms:W3CDTF">2013-01-29T18:07:20Z</dcterms:created>
  <dcterms:modified xsi:type="dcterms:W3CDTF">2013-03-05T08:16:05Z</dcterms:modified>
</cp:coreProperties>
</file>